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7"/>
  </p:notesMasterIdLst>
  <p:sldIdLst>
    <p:sldId id="4239" r:id="rId2"/>
    <p:sldId id="4249" r:id="rId3"/>
    <p:sldId id="4241" r:id="rId4"/>
    <p:sldId id="4240" r:id="rId5"/>
    <p:sldId id="4238" r:id="rId6"/>
    <p:sldId id="4228" r:id="rId7"/>
    <p:sldId id="4226" r:id="rId8"/>
    <p:sldId id="4229" r:id="rId9"/>
    <p:sldId id="4230" r:id="rId10"/>
    <p:sldId id="4231" r:id="rId11"/>
    <p:sldId id="4243" r:id="rId12"/>
    <p:sldId id="4246" r:id="rId13"/>
    <p:sldId id="4244" r:id="rId14"/>
    <p:sldId id="4245" r:id="rId15"/>
    <p:sldId id="4247" r:id="rId1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C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9BF784-00CE-4270-8A93-B67A23B056A1}" v="5" dt="2024-07-26T18:18:33.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80692" autoAdjust="0"/>
  </p:normalViewPr>
  <p:slideViewPr>
    <p:cSldViewPr snapToGrid="0">
      <p:cViewPr varScale="1">
        <p:scale>
          <a:sx n="54" d="100"/>
          <a:sy n="54" d="100"/>
        </p:scale>
        <p:origin x="8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2DDF58-533B-44CB-9F0D-E90DC8F96CA8}" type="doc">
      <dgm:prSet loTypeId="urn:microsoft.com/office/officeart/2005/8/layout/arrow2" loCatId="process" qsTypeId="urn:microsoft.com/office/officeart/2005/8/quickstyle/3d1" qsCatId="3D" csTypeId="urn:microsoft.com/office/officeart/2005/8/colors/colorful1" csCatId="colorful" phldr="1"/>
      <dgm:spPr/>
    </dgm:pt>
    <dgm:pt modelId="{65689F90-D319-4C72-90D5-B6D5383ADC1C}">
      <dgm:prSet phldrT="[Text]" custT="1"/>
      <dgm:spPr/>
      <dgm:t>
        <a:bodyPr/>
        <a:lstStyle/>
        <a:p>
          <a:r>
            <a:rPr lang="en-US" sz="2000" u="sng"/>
            <a:t>Assessment</a:t>
          </a:r>
        </a:p>
      </dgm:t>
    </dgm:pt>
    <dgm:pt modelId="{F03FE764-B8C0-46D4-83EC-EA3FDA44951D}" type="parTrans" cxnId="{B180FE8C-E161-461B-8266-538B8B665F91}">
      <dgm:prSet/>
      <dgm:spPr/>
      <dgm:t>
        <a:bodyPr/>
        <a:lstStyle/>
        <a:p>
          <a:endParaRPr lang="en-US"/>
        </a:p>
      </dgm:t>
    </dgm:pt>
    <dgm:pt modelId="{4C11F48F-0624-45D3-8514-84F631D19375}" type="sibTrans" cxnId="{B180FE8C-E161-461B-8266-538B8B665F91}">
      <dgm:prSet/>
      <dgm:spPr/>
      <dgm:t>
        <a:bodyPr/>
        <a:lstStyle/>
        <a:p>
          <a:endParaRPr lang="en-US"/>
        </a:p>
      </dgm:t>
    </dgm:pt>
    <dgm:pt modelId="{BFD41D02-96F4-4767-8218-C5DAAE15DC4E}">
      <dgm:prSet phldrT="[Text]"/>
      <dgm:spPr/>
      <dgm:t>
        <a:bodyPr/>
        <a:lstStyle/>
        <a:p>
          <a:r>
            <a:rPr lang="en-US" sz="1300"/>
            <a:t>Assessment Grants</a:t>
          </a:r>
        </a:p>
      </dgm:t>
    </dgm:pt>
    <dgm:pt modelId="{D685FF58-72CA-49FB-86AA-336C59AF503D}" type="parTrans" cxnId="{64CE7044-EADB-486C-997A-17B45EA8982C}">
      <dgm:prSet/>
      <dgm:spPr/>
      <dgm:t>
        <a:bodyPr/>
        <a:lstStyle/>
        <a:p>
          <a:endParaRPr lang="en-US"/>
        </a:p>
      </dgm:t>
    </dgm:pt>
    <dgm:pt modelId="{A674FEA4-37EE-4CA7-B429-16C9773BB059}" type="sibTrans" cxnId="{64CE7044-EADB-486C-997A-17B45EA8982C}">
      <dgm:prSet/>
      <dgm:spPr/>
      <dgm:t>
        <a:bodyPr/>
        <a:lstStyle/>
        <a:p>
          <a:endParaRPr lang="en-US"/>
        </a:p>
      </dgm:t>
    </dgm:pt>
    <dgm:pt modelId="{F7ADD43E-10C0-4FED-BD65-B0617E07DA73}">
      <dgm:prSet phldrT="[Text]"/>
      <dgm:spPr/>
      <dgm:t>
        <a:bodyPr/>
        <a:lstStyle/>
        <a:p>
          <a:r>
            <a:rPr lang="en-US" sz="1300" b="0">
              <a:latin typeface="+mn-lt"/>
            </a:rPr>
            <a:t>Thriving Community Technical Assistance Centers (TCTACs)</a:t>
          </a:r>
          <a:endParaRPr lang="en-US" sz="1300" b="0"/>
        </a:p>
      </dgm:t>
    </dgm:pt>
    <dgm:pt modelId="{7EA001A7-3E7E-4766-A420-F8067E869D78}" type="parTrans" cxnId="{A4D37050-CCCD-4679-AD48-CA3C34BB797C}">
      <dgm:prSet/>
      <dgm:spPr/>
      <dgm:t>
        <a:bodyPr/>
        <a:lstStyle/>
        <a:p>
          <a:endParaRPr lang="en-US"/>
        </a:p>
      </dgm:t>
    </dgm:pt>
    <dgm:pt modelId="{B75B95A3-026C-4157-A5E0-9CA7FA9FEF63}" type="sibTrans" cxnId="{A4D37050-CCCD-4679-AD48-CA3C34BB797C}">
      <dgm:prSet/>
      <dgm:spPr/>
      <dgm:t>
        <a:bodyPr/>
        <a:lstStyle/>
        <a:p>
          <a:endParaRPr lang="en-US"/>
        </a:p>
      </dgm:t>
    </dgm:pt>
    <dgm:pt modelId="{E14C4325-085A-4BDC-9DD9-02F3837F149E}">
      <dgm:prSet phldrT="[Text]"/>
      <dgm:spPr/>
      <dgm:t>
        <a:bodyPr/>
        <a:lstStyle/>
        <a:p>
          <a:r>
            <a:rPr lang="en-US" sz="1300"/>
            <a:t>Planning Grants</a:t>
          </a:r>
        </a:p>
      </dgm:t>
    </dgm:pt>
    <dgm:pt modelId="{56997AFD-B6C0-4A6D-B859-2216C4F26B70}" type="parTrans" cxnId="{2C4526F2-CA7D-43B7-9FC3-08E09DD58D6C}">
      <dgm:prSet/>
      <dgm:spPr/>
      <dgm:t>
        <a:bodyPr/>
        <a:lstStyle/>
        <a:p>
          <a:endParaRPr lang="en-US"/>
        </a:p>
      </dgm:t>
    </dgm:pt>
    <dgm:pt modelId="{EF332F2A-DA4B-4DFD-B993-BE868E2CA983}" type="sibTrans" cxnId="{2C4526F2-CA7D-43B7-9FC3-08E09DD58D6C}">
      <dgm:prSet/>
      <dgm:spPr/>
      <dgm:t>
        <a:bodyPr/>
        <a:lstStyle/>
        <a:p>
          <a:endParaRPr lang="en-US"/>
        </a:p>
      </dgm:t>
    </dgm:pt>
    <dgm:pt modelId="{C5088126-8B45-4A3E-87F7-9BBB4E15630F}">
      <dgm:prSet phldrT="[Text]"/>
      <dgm:spPr/>
      <dgm:t>
        <a:bodyPr/>
        <a:lstStyle/>
        <a:p>
          <a:r>
            <a:rPr lang="en-US" sz="1300"/>
            <a:t>Technical Assistance</a:t>
          </a:r>
        </a:p>
      </dgm:t>
    </dgm:pt>
    <dgm:pt modelId="{ECFFBDAE-41DF-447D-94CF-4FF4C8B781A1}" type="parTrans" cxnId="{AD149161-DD58-4D45-BDDF-47B06D3C4627}">
      <dgm:prSet/>
      <dgm:spPr/>
      <dgm:t>
        <a:bodyPr/>
        <a:lstStyle/>
        <a:p>
          <a:endParaRPr lang="en-US"/>
        </a:p>
      </dgm:t>
    </dgm:pt>
    <dgm:pt modelId="{9C7333DC-871E-4E4B-A318-6564310D5969}" type="sibTrans" cxnId="{AD149161-DD58-4D45-BDDF-47B06D3C4627}">
      <dgm:prSet/>
      <dgm:spPr/>
      <dgm:t>
        <a:bodyPr/>
        <a:lstStyle/>
        <a:p>
          <a:endParaRPr lang="en-US"/>
        </a:p>
      </dgm:t>
    </dgm:pt>
    <dgm:pt modelId="{F8A170FA-3E4D-4A36-A84F-95EAB40B1FD9}">
      <dgm:prSet phldrT="[Text]" custT="1"/>
      <dgm:spPr/>
      <dgm:t>
        <a:bodyPr/>
        <a:lstStyle/>
        <a:p>
          <a:r>
            <a:rPr lang="en-US" sz="2000" u="sng"/>
            <a:t>Pilots and Partnerships</a:t>
          </a:r>
        </a:p>
      </dgm:t>
    </dgm:pt>
    <dgm:pt modelId="{7FE08082-965A-4614-AA6B-E5E50EC54ACB}" type="parTrans" cxnId="{DDDDB18B-F832-4934-A2DE-5521E32A7B94}">
      <dgm:prSet/>
      <dgm:spPr/>
      <dgm:t>
        <a:bodyPr/>
        <a:lstStyle/>
        <a:p>
          <a:endParaRPr lang="en-US"/>
        </a:p>
      </dgm:t>
    </dgm:pt>
    <dgm:pt modelId="{AAC0EA6D-7831-44F7-8076-4657E5A1B58D}" type="sibTrans" cxnId="{DDDDB18B-F832-4934-A2DE-5521E32A7B94}">
      <dgm:prSet/>
      <dgm:spPr/>
      <dgm:t>
        <a:bodyPr/>
        <a:lstStyle/>
        <a:p>
          <a:endParaRPr lang="en-US"/>
        </a:p>
      </dgm:t>
    </dgm:pt>
    <dgm:pt modelId="{E2946E52-E0D1-4980-875D-37C08FA9C642}">
      <dgm:prSet phldrT="[Text]"/>
      <dgm:spPr/>
      <dgm:t>
        <a:bodyPr/>
        <a:lstStyle/>
        <a:p>
          <a:r>
            <a:rPr lang="en-US" sz="1300" b="0">
              <a:latin typeface="+mn-lt"/>
            </a:rPr>
            <a:t>EJ Collaborative Problem-Solving Grants (EJ-CPS) </a:t>
          </a:r>
          <a:endParaRPr lang="en-US" sz="1300" b="0"/>
        </a:p>
      </dgm:t>
    </dgm:pt>
    <dgm:pt modelId="{0DEB79AF-AB03-4194-92BB-9C39FDE2AFC3}" type="parTrans" cxnId="{4B017C7F-DE83-4492-8DE3-C354B0A2B2C4}">
      <dgm:prSet/>
      <dgm:spPr/>
      <dgm:t>
        <a:bodyPr/>
        <a:lstStyle/>
        <a:p>
          <a:endParaRPr lang="en-US"/>
        </a:p>
      </dgm:t>
    </dgm:pt>
    <dgm:pt modelId="{6D800D0D-F9FE-48D6-BD63-2CF16AC04326}" type="sibTrans" cxnId="{4B017C7F-DE83-4492-8DE3-C354B0A2B2C4}">
      <dgm:prSet/>
      <dgm:spPr/>
      <dgm:t>
        <a:bodyPr/>
        <a:lstStyle/>
        <a:p>
          <a:endParaRPr lang="en-US"/>
        </a:p>
      </dgm:t>
    </dgm:pt>
    <dgm:pt modelId="{22B4D38C-B4EB-46E3-8BA7-38C56474A909}">
      <dgm:prSet phldrT="[Text]"/>
      <dgm:spPr/>
      <dgm:t>
        <a:bodyPr/>
        <a:lstStyle/>
        <a:p>
          <a:r>
            <a:rPr lang="en-US" sz="1300" b="0">
              <a:latin typeface="+mn-lt"/>
            </a:rPr>
            <a:t>EJ Government to Government Grants (EJ-G2G)</a:t>
          </a:r>
          <a:endParaRPr lang="en-US" sz="1300" b="0"/>
        </a:p>
      </dgm:t>
    </dgm:pt>
    <dgm:pt modelId="{5CAD424A-3FBB-428C-8ABE-7D074263ABC4}" type="parTrans" cxnId="{EE4878F3-9CC0-420C-B5F9-9BF5DC812B1C}">
      <dgm:prSet/>
      <dgm:spPr/>
      <dgm:t>
        <a:bodyPr/>
        <a:lstStyle/>
        <a:p>
          <a:endParaRPr lang="en-US"/>
        </a:p>
      </dgm:t>
    </dgm:pt>
    <dgm:pt modelId="{CF0778AC-0FA4-49E2-A80E-05DFF9F77B9E}" type="sibTrans" cxnId="{EE4878F3-9CC0-420C-B5F9-9BF5DC812B1C}">
      <dgm:prSet/>
      <dgm:spPr/>
      <dgm:t>
        <a:bodyPr/>
        <a:lstStyle/>
        <a:p>
          <a:endParaRPr lang="en-US"/>
        </a:p>
      </dgm:t>
    </dgm:pt>
    <dgm:pt modelId="{DBB40A8E-F31A-42F3-AD61-F7C6A0CB4097}">
      <dgm:prSet phldrT="[Text]" custT="1"/>
      <dgm:spPr/>
      <dgm:t>
        <a:bodyPr/>
        <a:lstStyle/>
        <a:p>
          <a:r>
            <a:rPr lang="en-US" sz="2000" u="sng" dirty="0"/>
            <a:t>Implementation</a:t>
          </a:r>
        </a:p>
      </dgm:t>
    </dgm:pt>
    <dgm:pt modelId="{D735AF8A-9A24-4331-8A2B-C821A0FA969A}" type="parTrans" cxnId="{E540BAA8-05BE-46EE-8FA3-EEC48C68E02F}">
      <dgm:prSet/>
      <dgm:spPr/>
      <dgm:t>
        <a:bodyPr/>
        <a:lstStyle/>
        <a:p>
          <a:endParaRPr lang="en-US"/>
        </a:p>
      </dgm:t>
    </dgm:pt>
    <dgm:pt modelId="{3A9388D9-04C6-4EF8-94BF-099CAFF370EE}" type="sibTrans" cxnId="{E540BAA8-05BE-46EE-8FA3-EEC48C68E02F}">
      <dgm:prSet/>
      <dgm:spPr/>
      <dgm:t>
        <a:bodyPr/>
        <a:lstStyle/>
        <a:p>
          <a:endParaRPr lang="en-US"/>
        </a:p>
      </dgm:t>
    </dgm:pt>
    <dgm:pt modelId="{35025A0A-8B84-4F5F-B418-B2F256406D90}">
      <dgm:prSet phldrT="[Text]"/>
      <dgm:spPr/>
      <dgm:t>
        <a:bodyPr/>
        <a:lstStyle/>
        <a:p>
          <a:r>
            <a:rPr lang="en-US" sz="1300" b="1" dirty="0"/>
            <a:t>E&amp;CJ “Change Grants”</a:t>
          </a:r>
        </a:p>
      </dgm:t>
    </dgm:pt>
    <dgm:pt modelId="{8C383B46-EAA4-4247-ACC8-F67CF5D02D46}" type="parTrans" cxnId="{1712C6E8-2BE5-4A95-8340-8C131701CFEF}">
      <dgm:prSet/>
      <dgm:spPr/>
      <dgm:t>
        <a:bodyPr/>
        <a:lstStyle/>
        <a:p>
          <a:endParaRPr lang="en-US"/>
        </a:p>
      </dgm:t>
    </dgm:pt>
    <dgm:pt modelId="{A9BC3F32-6D89-4266-8630-C9FFACF69EC8}" type="sibTrans" cxnId="{1712C6E8-2BE5-4A95-8340-8C131701CFEF}">
      <dgm:prSet/>
      <dgm:spPr/>
      <dgm:t>
        <a:bodyPr/>
        <a:lstStyle/>
        <a:p>
          <a:endParaRPr lang="en-US"/>
        </a:p>
      </dgm:t>
    </dgm:pt>
    <dgm:pt modelId="{729B4A2F-B14A-44F1-A256-BA029594FA11}">
      <dgm:prSet phldrT="[Text]"/>
      <dgm:spPr/>
      <dgm:t>
        <a:bodyPr/>
        <a:lstStyle/>
        <a:p>
          <a:r>
            <a:rPr lang="en-US" sz="1300" dirty="0"/>
            <a:t>Evaluation and Reporting Technical Assistance</a:t>
          </a:r>
        </a:p>
      </dgm:t>
    </dgm:pt>
    <dgm:pt modelId="{9B652C8B-5D1E-4DB8-B3BE-576F5BE1C264}" type="parTrans" cxnId="{5364AF32-86FF-4CF1-A47C-4D783FA767A5}">
      <dgm:prSet/>
      <dgm:spPr/>
      <dgm:t>
        <a:bodyPr/>
        <a:lstStyle/>
        <a:p>
          <a:endParaRPr lang="en-US"/>
        </a:p>
      </dgm:t>
    </dgm:pt>
    <dgm:pt modelId="{AA7A2692-6803-4EAF-AFDC-13F5FF4D99DD}" type="sibTrans" cxnId="{5364AF32-86FF-4CF1-A47C-4D783FA767A5}">
      <dgm:prSet/>
      <dgm:spPr/>
      <dgm:t>
        <a:bodyPr/>
        <a:lstStyle/>
        <a:p>
          <a:endParaRPr lang="en-US"/>
        </a:p>
      </dgm:t>
    </dgm:pt>
    <dgm:pt modelId="{C403F0E9-0830-4793-B8D3-E60A2DB86549}">
      <dgm:prSet phldrT="[Text]" custT="1"/>
      <dgm:spPr/>
      <dgm:t>
        <a:bodyPr/>
        <a:lstStyle/>
        <a:p>
          <a:r>
            <a:rPr lang="en-US" sz="2000" u="sng"/>
            <a:t>Planning &amp; Project Development</a:t>
          </a:r>
        </a:p>
      </dgm:t>
    </dgm:pt>
    <dgm:pt modelId="{50032048-0527-478B-968B-C586A8AEA6B9}" type="sibTrans" cxnId="{A2198B4B-5F5B-4128-B388-F5197712A718}">
      <dgm:prSet/>
      <dgm:spPr/>
      <dgm:t>
        <a:bodyPr/>
        <a:lstStyle/>
        <a:p>
          <a:endParaRPr lang="en-US"/>
        </a:p>
      </dgm:t>
    </dgm:pt>
    <dgm:pt modelId="{44A80303-A5ED-4300-98B5-8D566FECB292}" type="parTrans" cxnId="{A2198B4B-5F5B-4128-B388-F5197712A718}">
      <dgm:prSet/>
      <dgm:spPr/>
      <dgm:t>
        <a:bodyPr/>
        <a:lstStyle/>
        <a:p>
          <a:endParaRPr lang="en-US"/>
        </a:p>
      </dgm:t>
    </dgm:pt>
    <dgm:pt modelId="{39038805-A4DA-4CDA-A233-39069FCB8A83}">
      <dgm:prSet phldrT="[Text]"/>
      <dgm:spPr/>
      <dgm:t>
        <a:bodyPr/>
        <a:lstStyle/>
        <a:p>
          <a:r>
            <a:rPr lang="en-US" sz="1300"/>
            <a:t>Project Development Grants</a:t>
          </a:r>
        </a:p>
      </dgm:t>
    </dgm:pt>
    <dgm:pt modelId="{0FCBA948-B700-4CEB-A56E-CB5F62826480}" type="parTrans" cxnId="{A50B00AF-ADF9-4B27-A1A0-79BD19AD7889}">
      <dgm:prSet/>
      <dgm:spPr/>
      <dgm:t>
        <a:bodyPr/>
        <a:lstStyle/>
        <a:p>
          <a:endParaRPr lang="en-US"/>
        </a:p>
      </dgm:t>
    </dgm:pt>
    <dgm:pt modelId="{F04BDE11-4AA9-48F3-8B12-BCAD7196DBA2}" type="sibTrans" cxnId="{A50B00AF-ADF9-4B27-A1A0-79BD19AD7889}">
      <dgm:prSet/>
      <dgm:spPr/>
      <dgm:t>
        <a:bodyPr/>
        <a:lstStyle/>
        <a:p>
          <a:endParaRPr lang="en-US"/>
        </a:p>
      </dgm:t>
    </dgm:pt>
    <dgm:pt modelId="{4AAEF2CA-EE4B-47A9-82C5-3D5DAE45AD3E}" type="pres">
      <dgm:prSet presAssocID="{DB2DDF58-533B-44CB-9F0D-E90DC8F96CA8}" presName="arrowDiagram" presStyleCnt="0">
        <dgm:presLayoutVars>
          <dgm:chMax val="5"/>
          <dgm:dir/>
          <dgm:resizeHandles val="exact"/>
        </dgm:presLayoutVars>
      </dgm:prSet>
      <dgm:spPr/>
    </dgm:pt>
    <dgm:pt modelId="{9492C470-10FA-41BD-812B-B8BAD7F2149B}" type="pres">
      <dgm:prSet presAssocID="{DB2DDF58-533B-44CB-9F0D-E90DC8F96CA8}" presName="arrow" presStyleLbl="bgShp" presStyleIdx="0" presStyleCnt="1" custScaleX="113650" custLinFactNeighborX="-5415" custLinFactNeighborY="52"/>
      <dgm:spPr/>
    </dgm:pt>
    <dgm:pt modelId="{50924DE6-3DAD-4670-B23A-A7A8EEDE45AC}" type="pres">
      <dgm:prSet presAssocID="{DB2DDF58-533B-44CB-9F0D-E90DC8F96CA8}" presName="arrowDiagram4" presStyleCnt="0"/>
      <dgm:spPr/>
    </dgm:pt>
    <dgm:pt modelId="{D83139A7-2C69-41E8-B42C-F4D02F575606}" type="pres">
      <dgm:prSet presAssocID="{65689F90-D319-4C72-90D5-B6D5383ADC1C}" presName="bullet4a" presStyleLbl="node1" presStyleIdx="0" presStyleCnt="4" custLinFactX="-100000" custLinFactY="-100000" custLinFactNeighborX="-140789" custLinFactNeighborY="-140789"/>
      <dgm:spPr>
        <a:solidFill>
          <a:schemeClr val="accent4">
            <a:lumMod val="40000"/>
            <a:lumOff val="60000"/>
          </a:schemeClr>
        </a:solidFill>
      </dgm:spPr>
    </dgm:pt>
    <dgm:pt modelId="{BD586CD7-ABA8-4D35-8A5A-23AA9669B4A5}" type="pres">
      <dgm:prSet presAssocID="{65689F90-D319-4C72-90D5-B6D5383ADC1C}" presName="textBox4a" presStyleLbl="revTx" presStyleIdx="0" presStyleCnt="4" custScaleX="110562" custLinFactNeighborX="-19100" custLinFactNeighborY="-19981">
        <dgm:presLayoutVars>
          <dgm:bulletEnabled val="1"/>
        </dgm:presLayoutVars>
      </dgm:prSet>
      <dgm:spPr/>
    </dgm:pt>
    <dgm:pt modelId="{E88F7527-1971-4E82-857D-30999C226EA9}" type="pres">
      <dgm:prSet presAssocID="{C403F0E9-0830-4793-B8D3-E60A2DB86549}" presName="bullet4b" presStyleLbl="node1" presStyleIdx="1" presStyleCnt="4" custLinFactNeighborY="-56802"/>
      <dgm:spPr>
        <a:solidFill>
          <a:schemeClr val="accent4">
            <a:lumMod val="60000"/>
            <a:lumOff val="40000"/>
          </a:schemeClr>
        </a:solidFill>
      </dgm:spPr>
    </dgm:pt>
    <dgm:pt modelId="{5F76BB40-ADE8-4B5B-A668-F8D4A6AF56DB}" type="pres">
      <dgm:prSet presAssocID="{C403F0E9-0830-4793-B8D3-E60A2DB86549}" presName="textBox4b" presStyleLbl="revTx" presStyleIdx="1" presStyleCnt="4" custScaleX="123448" custScaleY="51278" custLinFactNeighborX="5788" custLinFactNeighborY="-11435">
        <dgm:presLayoutVars>
          <dgm:bulletEnabled val="1"/>
        </dgm:presLayoutVars>
      </dgm:prSet>
      <dgm:spPr/>
    </dgm:pt>
    <dgm:pt modelId="{A6A16FD7-885D-46CB-9161-6F48DBB68F80}" type="pres">
      <dgm:prSet presAssocID="{F8A170FA-3E4D-4A36-A84F-95EAB40B1FD9}" presName="bullet4c" presStyleLbl="node1" presStyleIdx="2" presStyleCnt="4" custLinFactNeighborX="96969" custLinFactNeighborY="2679"/>
      <dgm:spPr>
        <a:solidFill>
          <a:schemeClr val="accent4">
            <a:lumMod val="75000"/>
          </a:schemeClr>
        </a:solidFill>
      </dgm:spPr>
    </dgm:pt>
    <dgm:pt modelId="{D9F290FC-3F5F-41B9-B452-2A9BC470F27C}" type="pres">
      <dgm:prSet presAssocID="{F8A170FA-3E4D-4A36-A84F-95EAB40B1FD9}" presName="textBox4c" presStyleLbl="revTx" presStyleIdx="2" presStyleCnt="4" custScaleX="122501" custScaleY="46385" custLinFactNeighborX="34135" custLinFactNeighborY="-9590">
        <dgm:presLayoutVars>
          <dgm:bulletEnabled val="1"/>
        </dgm:presLayoutVars>
      </dgm:prSet>
      <dgm:spPr/>
    </dgm:pt>
    <dgm:pt modelId="{6E8E54A1-7499-4A6F-B0DC-5257BD984964}" type="pres">
      <dgm:prSet presAssocID="{DBB40A8E-F31A-42F3-AD61-F7C6A0CB4097}" presName="bullet4d" presStyleLbl="node1" presStyleIdx="3" presStyleCnt="4" custLinFactNeighborX="94003" custLinFactNeighborY="12000"/>
      <dgm:spPr>
        <a:solidFill>
          <a:schemeClr val="accent4">
            <a:lumMod val="50000"/>
          </a:schemeClr>
        </a:solidFill>
      </dgm:spPr>
    </dgm:pt>
    <dgm:pt modelId="{20C50790-54C0-4625-A72D-9BCA597B49FF}" type="pres">
      <dgm:prSet presAssocID="{DBB40A8E-F31A-42F3-AD61-F7C6A0CB4097}" presName="textBox4d" presStyleLbl="revTx" presStyleIdx="3" presStyleCnt="4" custScaleX="127049" custScaleY="46817" custLinFactNeighborX="35402" custLinFactNeighborY="-9822">
        <dgm:presLayoutVars>
          <dgm:bulletEnabled val="1"/>
        </dgm:presLayoutVars>
      </dgm:prSet>
      <dgm:spPr/>
    </dgm:pt>
  </dgm:ptLst>
  <dgm:cxnLst>
    <dgm:cxn modelId="{0AC0D20C-E49E-4FD6-8F72-FB338335E04C}" type="presOf" srcId="{DBB40A8E-F31A-42F3-AD61-F7C6A0CB4097}" destId="{20C50790-54C0-4625-A72D-9BCA597B49FF}" srcOrd="0" destOrd="0" presId="urn:microsoft.com/office/officeart/2005/8/layout/arrow2"/>
    <dgm:cxn modelId="{430D6A18-5D42-4885-95BC-B36411740CC5}" type="presOf" srcId="{729B4A2F-B14A-44F1-A256-BA029594FA11}" destId="{20C50790-54C0-4625-A72D-9BCA597B49FF}" srcOrd="0" destOrd="2" presId="urn:microsoft.com/office/officeart/2005/8/layout/arrow2"/>
    <dgm:cxn modelId="{C73DD62E-6690-4B9F-B812-5581EDA9F185}" type="presOf" srcId="{E2946E52-E0D1-4980-875D-37C08FA9C642}" destId="{D9F290FC-3F5F-41B9-B452-2A9BC470F27C}" srcOrd="0" destOrd="1" presId="urn:microsoft.com/office/officeart/2005/8/layout/arrow2"/>
    <dgm:cxn modelId="{5364AF32-86FF-4CF1-A47C-4D783FA767A5}" srcId="{DBB40A8E-F31A-42F3-AD61-F7C6A0CB4097}" destId="{729B4A2F-B14A-44F1-A256-BA029594FA11}" srcOrd="1" destOrd="0" parTransId="{9B652C8B-5D1E-4DB8-B3BE-576F5BE1C264}" sibTransId="{AA7A2692-6803-4EAF-AFDC-13F5FF4D99DD}"/>
    <dgm:cxn modelId="{3024B234-B392-45D7-B673-A64B87615BDA}" type="presOf" srcId="{22B4D38C-B4EB-46E3-8BA7-38C56474A909}" destId="{D9F290FC-3F5F-41B9-B452-2A9BC470F27C}" srcOrd="0" destOrd="2" presId="urn:microsoft.com/office/officeart/2005/8/layout/arrow2"/>
    <dgm:cxn modelId="{AD149161-DD58-4D45-BDDF-47B06D3C4627}" srcId="{C403F0E9-0830-4793-B8D3-E60A2DB86549}" destId="{C5088126-8B45-4A3E-87F7-9BBB4E15630F}" srcOrd="2" destOrd="0" parTransId="{ECFFBDAE-41DF-447D-94CF-4FF4C8B781A1}" sibTransId="{9C7333DC-871E-4E4B-A318-6564310D5969}"/>
    <dgm:cxn modelId="{095E0F64-18E2-41E7-829C-61C67EAA60CB}" type="presOf" srcId="{C5088126-8B45-4A3E-87F7-9BBB4E15630F}" destId="{5F76BB40-ADE8-4B5B-A668-F8D4A6AF56DB}" srcOrd="0" destOrd="3" presId="urn:microsoft.com/office/officeart/2005/8/layout/arrow2"/>
    <dgm:cxn modelId="{64CE7044-EADB-486C-997A-17B45EA8982C}" srcId="{65689F90-D319-4C72-90D5-B6D5383ADC1C}" destId="{BFD41D02-96F4-4767-8218-C5DAAE15DC4E}" srcOrd="1" destOrd="0" parTransId="{D685FF58-72CA-49FB-86AA-336C59AF503D}" sibTransId="{A674FEA4-37EE-4CA7-B429-16C9773BB059}"/>
    <dgm:cxn modelId="{6EF4B845-CFAF-4462-8352-9AA65E86A938}" type="presOf" srcId="{35025A0A-8B84-4F5F-B418-B2F256406D90}" destId="{20C50790-54C0-4625-A72D-9BCA597B49FF}" srcOrd="0" destOrd="1" presId="urn:microsoft.com/office/officeart/2005/8/layout/arrow2"/>
    <dgm:cxn modelId="{24062E48-D97A-43B3-8264-BC4F52B9CF85}" type="presOf" srcId="{E14C4325-085A-4BDC-9DD9-02F3837F149E}" destId="{5F76BB40-ADE8-4B5B-A668-F8D4A6AF56DB}" srcOrd="0" destOrd="1" presId="urn:microsoft.com/office/officeart/2005/8/layout/arrow2"/>
    <dgm:cxn modelId="{4111574B-D512-49FD-91A3-D5718D81D41C}" type="presOf" srcId="{F8A170FA-3E4D-4A36-A84F-95EAB40B1FD9}" destId="{D9F290FC-3F5F-41B9-B452-2A9BC470F27C}" srcOrd="0" destOrd="0" presId="urn:microsoft.com/office/officeart/2005/8/layout/arrow2"/>
    <dgm:cxn modelId="{A2198B4B-5F5B-4128-B388-F5197712A718}" srcId="{DB2DDF58-533B-44CB-9F0D-E90DC8F96CA8}" destId="{C403F0E9-0830-4793-B8D3-E60A2DB86549}" srcOrd="1" destOrd="0" parTransId="{44A80303-A5ED-4300-98B5-8D566FECB292}" sibTransId="{50032048-0527-478B-968B-C586A8AEA6B9}"/>
    <dgm:cxn modelId="{A4D37050-CCCD-4679-AD48-CA3C34BB797C}" srcId="{65689F90-D319-4C72-90D5-B6D5383ADC1C}" destId="{F7ADD43E-10C0-4FED-BD65-B0617E07DA73}" srcOrd="0" destOrd="0" parTransId="{7EA001A7-3E7E-4766-A420-F8067E869D78}" sibTransId="{B75B95A3-026C-4157-A5E0-9CA7FA9FEF63}"/>
    <dgm:cxn modelId="{58FFFF59-6151-4A18-9942-B7E4EFB17196}" type="presOf" srcId="{BFD41D02-96F4-4767-8218-C5DAAE15DC4E}" destId="{BD586CD7-ABA8-4D35-8A5A-23AA9669B4A5}" srcOrd="0" destOrd="2" presId="urn:microsoft.com/office/officeart/2005/8/layout/arrow2"/>
    <dgm:cxn modelId="{4B017C7F-DE83-4492-8DE3-C354B0A2B2C4}" srcId="{F8A170FA-3E4D-4A36-A84F-95EAB40B1FD9}" destId="{E2946E52-E0D1-4980-875D-37C08FA9C642}" srcOrd="0" destOrd="0" parTransId="{0DEB79AF-AB03-4194-92BB-9C39FDE2AFC3}" sibTransId="{6D800D0D-F9FE-48D6-BD63-2CF16AC04326}"/>
    <dgm:cxn modelId="{DDDDB18B-F832-4934-A2DE-5521E32A7B94}" srcId="{DB2DDF58-533B-44CB-9F0D-E90DC8F96CA8}" destId="{F8A170FA-3E4D-4A36-A84F-95EAB40B1FD9}" srcOrd="2" destOrd="0" parTransId="{7FE08082-965A-4614-AA6B-E5E50EC54ACB}" sibTransId="{AAC0EA6D-7831-44F7-8076-4657E5A1B58D}"/>
    <dgm:cxn modelId="{6A93878C-FEF6-485E-906F-EDBE03B2241E}" type="presOf" srcId="{65689F90-D319-4C72-90D5-B6D5383ADC1C}" destId="{BD586CD7-ABA8-4D35-8A5A-23AA9669B4A5}" srcOrd="0" destOrd="0" presId="urn:microsoft.com/office/officeart/2005/8/layout/arrow2"/>
    <dgm:cxn modelId="{B180FE8C-E161-461B-8266-538B8B665F91}" srcId="{DB2DDF58-533B-44CB-9F0D-E90DC8F96CA8}" destId="{65689F90-D319-4C72-90D5-B6D5383ADC1C}" srcOrd="0" destOrd="0" parTransId="{F03FE764-B8C0-46D4-83EC-EA3FDA44951D}" sibTransId="{4C11F48F-0624-45D3-8514-84F631D19375}"/>
    <dgm:cxn modelId="{E540BAA8-05BE-46EE-8FA3-EEC48C68E02F}" srcId="{DB2DDF58-533B-44CB-9F0D-E90DC8F96CA8}" destId="{DBB40A8E-F31A-42F3-AD61-F7C6A0CB4097}" srcOrd="3" destOrd="0" parTransId="{D735AF8A-9A24-4331-8A2B-C821A0FA969A}" sibTransId="{3A9388D9-04C6-4EF8-94BF-099CAFF370EE}"/>
    <dgm:cxn modelId="{A50B00AF-ADF9-4B27-A1A0-79BD19AD7889}" srcId="{C403F0E9-0830-4793-B8D3-E60A2DB86549}" destId="{39038805-A4DA-4CDA-A233-39069FCB8A83}" srcOrd="1" destOrd="0" parTransId="{0FCBA948-B700-4CEB-A56E-CB5F62826480}" sibTransId="{F04BDE11-4AA9-48F3-8B12-BCAD7196DBA2}"/>
    <dgm:cxn modelId="{B61909C7-66BD-4EA4-9634-37365D89EDC1}" type="presOf" srcId="{DB2DDF58-533B-44CB-9F0D-E90DC8F96CA8}" destId="{4AAEF2CA-EE4B-47A9-82C5-3D5DAE45AD3E}" srcOrd="0" destOrd="0" presId="urn:microsoft.com/office/officeart/2005/8/layout/arrow2"/>
    <dgm:cxn modelId="{C3D27BDC-9321-4FC4-84FB-8B71EAE68C5A}" type="presOf" srcId="{C403F0E9-0830-4793-B8D3-E60A2DB86549}" destId="{5F76BB40-ADE8-4B5B-A668-F8D4A6AF56DB}" srcOrd="0" destOrd="0" presId="urn:microsoft.com/office/officeart/2005/8/layout/arrow2"/>
    <dgm:cxn modelId="{3E71E0E7-DF74-48BA-ADAC-41A216D8D9F7}" type="presOf" srcId="{F7ADD43E-10C0-4FED-BD65-B0617E07DA73}" destId="{BD586CD7-ABA8-4D35-8A5A-23AA9669B4A5}" srcOrd="0" destOrd="1" presId="urn:microsoft.com/office/officeart/2005/8/layout/arrow2"/>
    <dgm:cxn modelId="{74AC0BE8-5E0D-4614-8805-A7042CF16F77}" type="presOf" srcId="{39038805-A4DA-4CDA-A233-39069FCB8A83}" destId="{5F76BB40-ADE8-4B5B-A668-F8D4A6AF56DB}" srcOrd="0" destOrd="2" presId="urn:microsoft.com/office/officeart/2005/8/layout/arrow2"/>
    <dgm:cxn modelId="{1712C6E8-2BE5-4A95-8340-8C131701CFEF}" srcId="{DBB40A8E-F31A-42F3-AD61-F7C6A0CB4097}" destId="{35025A0A-8B84-4F5F-B418-B2F256406D90}" srcOrd="0" destOrd="0" parTransId="{8C383B46-EAA4-4247-ACC8-F67CF5D02D46}" sibTransId="{A9BC3F32-6D89-4266-8630-C9FFACF69EC8}"/>
    <dgm:cxn modelId="{2C4526F2-CA7D-43B7-9FC3-08E09DD58D6C}" srcId="{C403F0E9-0830-4793-B8D3-E60A2DB86549}" destId="{E14C4325-085A-4BDC-9DD9-02F3837F149E}" srcOrd="0" destOrd="0" parTransId="{56997AFD-B6C0-4A6D-B859-2216C4F26B70}" sibTransId="{EF332F2A-DA4B-4DFD-B993-BE868E2CA983}"/>
    <dgm:cxn modelId="{EE4878F3-9CC0-420C-B5F9-9BF5DC812B1C}" srcId="{F8A170FA-3E4D-4A36-A84F-95EAB40B1FD9}" destId="{22B4D38C-B4EB-46E3-8BA7-38C56474A909}" srcOrd="1" destOrd="0" parTransId="{5CAD424A-3FBB-428C-8ABE-7D074263ABC4}" sibTransId="{CF0778AC-0FA4-49E2-A80E-05DFF9F77B9E}"/>
    <dgm:cxn modelId="{D19ED461-DF61-47C4-A9B1-C1A63A4A3106}" type="presParOf" srcId="{4AAEF2CA-EE4B-47A9-82C5-3D5DAE45AD3E}" destId="{9492C470-10FA-41BD-812B-B8BAD7F2149B}" srcOrd="0" destOrd="0" presId="urn:microsoft.com/office/officeart/2005/8/layout/arrow2"/>
    <dgm:cxn modelId="{DB1D38A8-C096-4B8E-AC2F-82510E6CC194}" type="presParOf" srcId="{4AAEF2CA-EE4B-47A9-82C5-3D5DAE45AD3E}" destId="{50924DE6-3DAD-4670-B23A-A7A8EEDE45AC}" srcOrd="1" destOrd="0" presId="urn:microsoft.com/office/officeart/2005/8/layout/arrow2"/>
    <dgm:cxn modelId="{AC6435F1-3F9E-4651-BB55-1031831EEEA7}" type="presParOf" srcId="{50924DE6-3DAD-4670-B23A-A7A8EEDE45AC}" destId="{D83139A7-2C69-41E8-B42C-F4D02F575606}" srcOrd="0" destOrd="0" presId="urn:microsoft.com/office/officeart/2005/8/layout/arrow2"/>
    <dgm:cxn modelId="{AFF1EDA8-BB7E-4588-A47D-D38661F7E187}" type="presParOf" srcId="{50924DE6-3DAD-4670-B23A-A7A8EEDE45AC}" destId="{BD586CD7-ABA8-4D35-8A5A-23AA9669B4A5}" srcOrd="1" destOrd="0" presId="urn:microsoft.com/office/officeart/2005/8/layout/arrow2"/>
    <dgm:cxn modelId="{0E857096-9EF3-490F-84B0-255CE95AED89}" type="presParOf" srcId="{50924DE6-3DAD-4670-B23A-A7A8EEDE45AC}" destId="{E88F7527-1971-4E82-857D-30999C226EA9}" srcOrd="2" destOrd="0" presId="urn:microsoft.com/office/officeart/2005/8/layout/arrow2"/>
    <dgm:cxn modelId="{7A6A8E84-5805-48ED-98E8-8CBB02F86E85}" type="presParOf" srcId="{50924DE6-3DAD-4670-B23A-A7A8EEDE45AC}" destId="{5F76BB40-ADE8-4B5B-A668-F8D4A6AF56DB}" srcOrd="3" destOrd="0" presId="urn:microsoft.com/office/officeart/2005/8/layout/arrow2"/>
    <dgm:cxn modelId="{85A695B9-34F6-41FF-BC1D-BAEAA80A7209}" type="presParOf" srcId="{50924DE6-3DAD-4670-B23A-A7A8EEDE45AC}" destId="{A6A16FD7-885D-46CB-9161-6F48DBB68F80}" srcOrd="4" destOrd="0" presId="urn:microsoft.com/office/officeart/2005/8/layout/arrow2"/>
    <dgm:cxn modelId="{0EFA266C-F09F-4222-9A4C-CEA7685ABC62}" type="presParOf" srcId="{50924DE6-3DAD-4670-B23A-A7A8EEDE45AC}" destId="{D9F290FC-3F5F-41B9-B452-2A9BC470F27C}" srcOrd="5" destOrd="0" presId="urn:microsoft.com/office/officeart/2005/8/layout/arrow2"/>
    <dgm:cxn modelId="{275702D0-3E13-4E18-A59B-5BDFE61140A8}" type="presParOf" srcId="{50924DE6-3DAD-4670-B23A-A7A8EEDE45AC}" destId="{6E8E54A1-7499-4A6F-B0DC-5257BD984964}" srcOrd="6" destOrd="0" presId="urn:microsoft.com/office/officeart/2005/8/layout/arrow2"/>
    <dgm:cxn modelId="{3A6325C6-2DA0-424C-97C0-C3A7CFB797F1}" type="presParOf" srcId="{50924DE6-3DAD-4670-B23A-A7A8EEDE45AC}" destId="{20C50790-54C0-4625-A72D-9BCA597B49FF}"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3955B7-7F35-4352-944F-537649151658}"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8CFAC90D-6D0C-4D97-BE26-48BC7A23F036}">
      <dgm:prSet/>
      <dgm:spPr/>
      <dgm:t>
        <a:bodyPr/>
        <a:lstStyle/>
        <a:p>
          <a:r>
            <a:rPr lang="en-US"/>
            <a:t>Grant proposal writing and preparation assistance.</a:t>
          </a:r>
        </a:p>
      </dgm:t>
    </dgm:pt>
    <dgm:pt modelId="{F7AA5895-E57E-4491-AD65-2033220E1301}" type="parTrans" cxnId="{5BB5B21C-4E22-499E-B6D1-3A8D9933969A}">
      <dgm:prSet/>
      <dgm:spPr/>
      <dgm:t>
        <a:bodyPr/>
        <a:lstStyle/>
        <a:p>
          <a:endParaRPr lang="en-US"/>
        </a:p>
      </dgm:t>
    </dgm:pt>
    <dgm:pt modelId="{D43CFD71-F5CF-4A95-888F-A4E103F36A33}" type="sibTrans" cxnId="{5BB5B21C-4E22-499E-B6D1-3A8D9933969A}">
      <dgm:prSet/>
      <dgm:spPr/>
      <dgm:t>
        <a:bodyPr/>
        <a:lstStyle/>
        <a:p>
          <a:endParaRPr lang="en-US"/>
        </a:p>
      </dgm:t>
    </dgm:pt>
    <dgm:pt modelId="{0FE92025-64E9-4D0F-9AFF-4606638002E2}">
      <dgm:prSet/>
      <dgm:spPr/>
      <dgm:t>
        <a:bodyPr/>
        <a:lstStyle/>
        <a:p>
          <a:r>
            <a:rPr lang="en-US"/>
            <a:t>Managing federal grants (e.g., accounting, policies, controls)</a:t>
          </a:r>
        </a:p>
      </dgm:t>
    </dgm:pt>
    <dgm:pt modelId="{F226F2A3-BB24-43E9-9AB4-E11CF8F3FFA6}" type="parTrans" cxnId="{399FD7DA-44A9-4B79-84FF-5133E369DD78}">
      <dgm:prSet/>
      <dgm:spPr/>
      <dgm:t>
        <a:bodyPr/>
        <a:lstStyle/>
        <a:p>
          <a:endParaRPr lang="en-US"/>
        </a:p>
      </dgm:t>
    </dgm:pt>
    <dgm:pt modelId="{A78B7D41-8751-4341-B900-F507BF39C832}" type="sibTrans" cxnId="{399FD7DA-44A9-4B79-84FF-5133E369DD78}">
      <dgm:prSet/>
      <dgm:spPr/>
      <dgm:t>
        <a:bodyPr/>
        <a:lstStyle/>
        <a:p>
          <a:endParaRPr lang="en-US"/>
        </a:p>
      </dgm:t>
    </dgm:pt>
    <dgm:pt modelId="{C0B97F0B-E210-4F70-8745-29ED95314B28}">
      <dgm:prSet/>
      <dgm:spPr/>
      <dgm:t>
        <a:bodyPr/>
        <a:lstStyle/>
        <a:p>
          <a:r>
            <a:rPr lang="en-US"/>
            <a:t>Identify funding sources to apply for (federal, state, local, private)</a:t>
          </a:r>
        </a:p>
      </dgm:t>
    </dgm:pt>
    <dgm:pt modelId="{F87F3BC3-1E49-483F-BC1C-CA954CE62361}" type="parTrans" cxnId="{4B6B079C-955F-46C0-AFAA-CEF6EF181863}">
      <dgm:prSet/>
      <dgm:spPr/>
      <dgm:t>
        <a:bodyPr/>
        <a:lstStyle/>
        <a:p>
          <a:endParaRPr lang="en-US"/>
        </a:p>
      </dgm:t>
    </dgm:pt>
    <dgm:pt modelId="{4256B3C3-6C77-43D0-9029-18CF616BDEB7}" type="sibTrans" cxnId="{4B6B079C-955F-46C0-AFAA-CEF6EF181863}">
      <dgm:prSet/>
      <dgm:spPr/>
      <dgm:t>
        <a:bodyPr/>
        <a:lstStyle/>
        <a:p>
          <a:endParaRPr lang="en-US"/>
        </a:p>
      </dgm:t>
    </dgm:pt>
    <dgm:pt modelId="{AC5B04A4-AB24-4AC0-81EC-20CEEA39B0E9}">
      <dgm:prSet/>
      <dgm:spPr/>
      <dgm:t>
        <a:bodyPr/>
        <a:lstStyle/>
        <a:p>
          <a:r>
            <a:rPr lang="en-US"/>
            <a:t>Navigate SAM.gov and Grants.gov registration process and other portals related to grants.</a:t>
          </a:r>
        </a:p>
      </dgm:t>
    </dgm:pt>
    <dgm:pt modelId="{7F71F422-7A26-4F70-84AF-1D3432F158DA}" type="parTrans" cxnId="{0C2F9AF4-37BB-4D8F-81AC-F838786FE169}">
      <dgm:prSet/>
      <dgm:spPr/>
      <dgm:t>
        <a:bodyPr/>
        <a:lstStyle/>
        <a:p>
          <a:endParaRPr lang="en-US"/>
        </a:p>
      </dgm:t>
    </dgm:pt>
    <dgm:pt modelId="{45F977B5-77EE-4CE8-8DA2-B696197424C0}" type="sibTrans" cxnId="{0C2F9AF4-37BB-4D8F-81AC-F838786FE169}">
      <dgm:prSet/>
      <dgm:spPr/>
      <dgm:t>
        <a:bodyPr/>
        <a:lstStyle/>
        <a:p>
          <a:endParaRPr lang="en-US"/>
        </a:p>
      </dgm:t>
    </dgm:pt>
    <dgm:pt modelId="{DA8D331B-72B1-406F-876B-84E382CB7455}">
      <dgm:prSet/>
      <dgm:spPr/>
      <dgm:t>
        <a:bodyPr/>
        <a:lstStyle/>
        <a:p>
          <a:r>
            <a:rPr lang="en-US"/>
            <a:t>Developing partnerships and coalitions to conduct outreach.</a:t>
          </a:r>
        </a:p>
      </dgm:t>
    </dgm:pt>
    <dgm:pt modelId="{0D2F3299-BAC8-4245-9A94-74E0F9441A5E}" type="parTrans" cxnId="{0EE6143A-68E2-40DE-9DD4-3C1828907B5A}">
      <dgm:prSet/>
      <dgm:spPr/>
      <dgm:t>
        <a:bodyPr/>
        <a:lstStyle/>
        <a:p>
          <a:endParaRPr lang="en-US"/>
        </a:p>
      </dgm:t>
    </dgm:pt>
    <dgm:pt modelId="{8840BE67-D02B-479D-96EB-66A35FB45A2D}" type="sibTrans" cxnId="{0EE6143A-68E2-40DE-9DD4-3C1828907B5A}">
      <dgm:prSet/>
      <dgm:spPr/>
      <dgm:t>
        <a:bodyPr/>
        <a:lstStyle/>
        <a:p>
          <a:endParaRPr lang="en-US"/>
        </a:p>
      </dgm:t>
    </dgm:pt>
    <dgm:pt modelId="{AA9FDEED-7CD5-4EBB-8782-DBC6770419E5}" type="pres">
      <dgm:prSet presAssocID="{223955B7-7F35-4352-944F-537649151658}" presName="diagram" presStyleCnt="0">
        <dgm:presLayoutVars>
          <dgm:dir/>
          <dgm:resizeHandles val="exact"/>
        </dgm:presLayoutVars>
      </dgm:prSet>
      <dgm:spPr/>
    </dgm:pt>
    <dgm:pt modelId="{1B5CEE68-3903-45C9-9D69-083C86823497}" type="pres">
      <dgm:prSet presAssocID="{8CFAC90D-6D0C-4D97-BE26-48BC7A23F036}" presName="node" presStyleLbl="node1" presStyleIdx="0" presStyleCnt="5">
        <dgm:presLayoutVars>
          <dgm:bulletEnabled val="1"/>
        </dgm:presLayoutVars>
      </dgm:prSet>
      <dgm:spPr/>
    </dgm:pt>
    <dgm:pt modelId="{7E46ED2F-002C-40F8-AD56-17ED07E63EA0}" type="pres">
      <dgm:prSet presAssocID="{D43CFD71-F5CF-4A95-888F-A4E103F36A33}" presName="sibTrans" presStyleCnt="0"/>
      <dgm:spPr/>
    </dgm:pt>
    <dgm:pt modelId="{ED8700B7-D4A1-4619-A860-B9034F76806D}" type="pres">
      <dgm:prSet presAssocID="{0FE92025-64E9-4D0F-9AFF-4606638002E2}" presName="node" presStyleLbl="node1" presStyleIdx="1" presStyleCnt="5">
        <dgm:presLayoutVars>
          <dgm:bulletEnabled val="1"/>
        </dgm:presLayoutVars>
      </dgm:prSet>
      <dgm:spPr/>
    </dgm:pt>
    <dgm:pt modelId="{BA1C8556-1490-47CE-BFE9-4A052E524A89}" type="pres">
      <dgm:prSet presAssocID="{A78B7D41-8751-4341-B900-F507BF39C832}" presName="sibTrans" presStyleCnt="0"/>
      <dgm:spPr/>
    </dgm:pt>
    <dgm:pt modelId="{542F1119-2A83-4489-8166-3688DD1028A0}" type="pres">
      <dgm:prSet presAssocID="{C0B97F0B-E210-4F70-8745-29ED95314B28}" presName="node" presStyleLbl="node1" presStyleIdx="2" presStyleCnt="5">
        <dgm:presLayoutVars>
          <dgm:bulletEnabled val="1"/>
        </dgm:presLayoutVars>
      </dgm:prSet>
      <dgm:spPr/>
    </dgm:pt>
    <dgm:pt modelId="{9A23881B-575E-4ACD-800E-644DA5FBC4E8}" type="pres">
      <dgm:prSet presAssocID="{4256B3C3-6C77-43D0-9029-18CF616BDEB7}" presName="sibTrans" presStyleCnt="0"/>
      <dgm:spPr/>
    </dgm:pt>
    <dgm:pt modelId="{CDB664A1-0858-408A-A1C9-7CDDD74CBB2D}" type="pres">
      <dgm:prSet presAssocID="{AC5B04A4-AB24-4AC0-81EC-20CEEA39B0E9}" presName="node" presStyleLbl="node1" presStyleIdx="3" presStyleCnt="5">
        <dgm:presLayoutVars>
          <dgm:bulletEnabled val="1"/>
        </dgm:presLayoutVars>
      </dgm:prSet>
      <dgm:spPr/>
    </dgm:pt>
    <dgm:pt modelId="{4FA0112B-614D-482D-812D-867868CBF65B}" type="pres">
      <dgm:prSet presAssocID="{45F977B5-77EE-4CE8-8DA2-B696197424C0}" presName="sibTrans" presStyleCnt="0"/>
      <dgm:spPr/>
    </dgm:pt>
    <dgm:pt modelId="{801BC57C-16CF-4310-ACDF-A2A567A86F1A}" type="pres">
      <dgm:prSet presAssocID="{DA8D331B-72B1-406F-876B-84E382CB7455}" presName="node" presStyleLbl="node1" presStyleIdx="4" presStyleCnt="5">
        <dgm:presLayoutVars>
          <dgm:bulletEnabled val="1"/>
        </dgm:presLayoutVars>
      </dgm:prSet>
      <dgm:spPr/>
    </dgm:pt>
  </dgm:ptLst>
  <dgm:cxnLst>
    <dgm:cxn modelId="{5BB5B21C-4E22-499E-B6D1-3A8D9933969A}" srcId="{223955B7-7F35-4352-944F-537649151658}" destId="{8CFAC90D-6D0C-4D97-BE26-48BC7A23F036}" srcOrd="0" destOrd="0" parTransId="{F7AA5895-E57E-4491-AD65-2033220E1301}" sibTransId="{D43CFD71-F5CF-4A95-888F-A4E103F36A33}"/>
    <dgm:cxn modelId="{9E4AF427-F2AE-4084-AB13-42528CDDA30A}" type="presOf" srcId="{C0B97F0B-E210-4F70-8745-29ED95314B28}" destId="{542F1119-2A83-4489-8166-3688DD1028A0}" srcOrd="0" destOrd="0" presId="urn:microsoft.com/office/officeart/2005/8/layout/default"/>
    <dgm:cxn modelId="{0EE6143A-68E2-40DE-9DD4-3C1828907B5A}" srcId="{223955B7-7F35-4352-944F-537649151658}" destId="{DA8D331B-72B1-406F-876B-84E382CB7455}" srcOrd="4" destOrd="0" parTransId="{0D2F3299-BAC8-4245-9A94-74E0F9441A5E}" sibTransId="{8840BE67-D02B-479D-96EB-66A35FB45A2D}"/>
    <dgm:cxn modelId="{59139946-3158-42A3-9846-C172DEF45ED7}" type="presOf" srcId="{DA8D331B-72B1-406F-876B-84E382CB7455}" destId="{801BC57C-16CF-4310-ACDF-A2A567A86F1A}" srcOrd="0" destOrd="0" presId="urn:microsoft.com/office/officeart/2005/8/layout/default"/>
    <dgm:cxn modelId="{B6C13871-B9A1-44FF-B8E4-608BCEE2FA5D}" type="presOf" srcId="{8CFAC90D-6D0C-4D97-BE26-48BC7A23F036}" destId="{1B5CEE68-3903-45C9-9D69-083C86823497}" srcOrd="0" destOrd="0" presId="urn:microsoft.com/office/officeart/2005/8/layout/default"/>
    <dgm:cxn modelId="{3A431F54-8407-4D04-8C92-F11174D1BE6A}" type="presOf" srcId="{0FE92025-64E9-4D0F-9AFF-4606638002E2}" destId="{ED8700B7-D4A1-4619-A860-B9034F76806D}" srcOrd="0" destOrd="0" presId="urn:microsoft.com/office/officeart/2005/8/layout/default"/>
    <dgm:cxn modelId="{35E1435A-55A8-49F4-9FA5-89D4302AEF7A}" type="presOf" srcId="{AC5B04A4-AB24-4AC0-81EC-20CEEA39B0E9}" destId="{CDB664A1-0858-408A-A1C9-7CDDD74CBB2D}" srcOrd="0" destOrd="0" presId="urn:microsoft.com/office/officeart/2005/8/layout/default"/>
    <dgm:cxn modelId="{2404CF87-C469-45DF-8140-C8A28F4C756D}" type="presOf" srcId="{223955B7-7F35-4352-944F-537649151658}" destId="{AA9FDEED-7CD5-4EBB-8782-DBC6770419E5}" srcOrd="0" destOrd="0" presId="urn:microsoft.com/office/officeart/2005/8/layout/default"/>
    <dgm:cxn modelId="{4B6B079C-955F-46C0-AFAA-CEF6EF181863}" srcId="{223955B7-7F35-4352-944F-537649151658}" destId="{C0B97F0B-E210-4F70-8745-29ED95314B28}" srcOrd="2" destOrd="0" parTransId="{F87F3BC3-1E49-483F-BC1C-CA954CE62361}" sibTransId="{4256B3C3-6C77-43D0-9029-18CF616BDEB7}"/>
    <dgm:cxn modelId="{399FD7DA-44A9-4B79-84FF-5133E369DD78}" srcId="{223955B7-7F35-4352-944F-537649151658}" destId="{0FE92025-64E9-4D0F-9AFF-4606638002E2}" srcOrd="1" destOrd="0" parTransId="{F226F2A3-BB24-43E9-9AB4-E11CF8F3FFA6}" sibTransId="{A78B7D41-8751-4341-B900-F507BF39C832}"/>
    <dgm:cxn modelId="{0C2F9AF4-37BB-4D8F-81AC-F838786FE169}" srcId="{223955B7-7F35-4352-944F-537649151658}" destId="{AC5B04A4-AB24-4AC0-81EC-20CEEA39B0E9}" srcOrd="3" destOrd="0" parTransId="{7F71F422-7A26-4F70-84AF-1D3432F158DA}" sibTransId="{45F977B5-77EE-4CE8-8DA2-B696197424C0}"/>
    <dgm:cxn modelId="{F25317F7-C25D-43F5-86DA-EDB7A4CC1622}" type="presParOf" srcId="{AA9FDEED-7CD5-4EBB-8782-DBC6770419E5}" destId="{1B5CEE68-3903-45C9-9D69-083C86823497}" srcOrd="0" destOrd="0" presId="urn:microsoft.com/office/officeart/2005/8/layout/default"/>
    <dgm:cxn modelId="{49DFE68D-D98F-466B-B5B9-DB4F6A88DA3C}" type="presParOf" srcId="{AA9FDEED-7CD5-4EBB-8782-DBC6770419E5}" destId="{7E46ED2F-002C-40F8-AD56-17ED07E63EA0}" srcOrd="1" destOrd="0" presId="urn:microsoft.com/office/officeart/2005/8/layout/default"/>
    <dgm:cxn modelId="{2A1B9562-5FDC-4E75-B318-8C66BEB3541D}" type="presParOf" srcId="{AA9FDEED-7CD5-4EBB-8782-DBC6770419E5}" destId="{ED8700B7-D4A1-4619-A860-B9034F76806D}" srcOrd="2" destOrd="0" presId="urn:microsoft.com/office/officeart/2005/8/layout/default"/>
    <dgm:cxn modelId="{D99B90A5-C675-45FE-BAB0-9EC3992A9D6A}" type="presParOf" srcId="{AA9FDEED-7CD5-4EBB-8782-DBC6770419E5}" destId="{BA1C8556-1490-47CE-BFE9-4A052E524A89}" srcOrd="3" destOrd="0" presId="urn:microsoft.com/office/officeart/2005/8/layout/default"/>
    <dgm:cxn modelId="{84F7A4BD-F7DF-4C10-92EE-FD0D74DE982D}" type="presParOf" srcId="{AA9FDEED-7CD5-4EBB-8782-DBC6770419E5}" destId="{542F1119-2A83-4489-8166-3688DD1028A0}" srcOrd="4" destOrd="0" presId="urn:microsoft.com/office/officeart/2005/8/layout/default"/>
    <dgm:cxn modelId="{BF214971-2B67-4558-80C1-03016A587E35}" type="presParOf" srcId="{AA9FDEED-7CD5-4EBB-8782-DBC6770419E5}" destId="{9A23881B-575E-4ACD-800E-644DA5FBC4E8}" srcOrd="5" destOrd="0" presId="urn:microsoft.com/office/officeart/2005/8/layout/default"/>
    <dgm:cxn modelId="{FCA6C13F-C92F-42D2-BF49-9BB93D7779DD}" type="presParOf" srcId="{AA9FDEED-7CD5-4EBB-8782-DBC6770419E5}" destId="{CDB664A1-0858-408A-A1C9-7CDDD74CBB2D}" srcOrd="6" destOrd="0" presId="urn:microsoft.com/office/officeart/2005/8/layout/default"/>
    <dgm:cxn modelId="{8F10F9A5-ECCE-408B-88BA-D19A9A23AF38}" type="presParOf" srcId="{AA9FDEED-7CD5-4EBB-8782-DBC6770419E5}" destId="{4FA0112B-614D-482D-812D-867868CBF65B}" srcOrd="7" destOrd="0" presId="urn:microsoft.com/office/officeart/2005/8/layout/default"/>
    <dgm:cxn modelId="{183AA011-38E0-48C0-A2E1-1F81523B1CED}" type="presParOf" srcId="{AA9FDEED-7CD5-4EBB-8782-DBC6770419E5}" destId="{801BC57C-16CF-4310-ACDF-A2A567A86F1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2C470-10FA-41BD-812B-B8BAD7F2149B}">
      <dsp:nvSpPr>
        <dsp:cNvPr id="0" name=""/>
        <dsp:cNvSpPr/>
      </dsp:nvSpPr>
      <dsp:spPr>
        <a:xfrm>
          <a:off x="0" y="0"/>
          <a:ext cx="8942047" cy="4917536"/>
        </a:xfrm>
        <a:prstGeom prst="swooshArrow">
          <a:avLst>
            <a:gd name="adj1" fmla="val 25000"/>
            <a:gd name="adj2" fmla="val 25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83139A7-2C69-41E8-B42C-F4D02F575606}">
      <dsp:nvSpPr>
        <dsp:cNvPr id="0" name=""/>
        <dsp:cNvSpPr/>
      </dsp:nvSpPr>
      <dsp:spPr>
        <a:xfrm>
          <a:off x="876261" y="3220935"/>
          <a:ext cx="180965" cy="180965"/>
        </a:xfrm>
        <a:prstGeom prst="ellipse">
          <a:avLst/>
        </a:prstGeom>
        <a:solidFill>
          <a:schemeClr val="accent4">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D586CD7-ABA8-4D35-8A5A-23AA9669B4A5}">
      <dsp:nvSpPr>
        <dsp:cNvPr id="0" name=""/>
        <dsp:cNvSpPr/>
      </dsp:nvSpPr>
      <dsp:spPr>
        <a:xfrm>
          <a:off x="1074457" y="3513310"/>
          <a:ext cx="1487542" cy="1170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90" tIns="0" rIns="0" bIns="0" numCol="1" spcCol="1270" anchor="t" anchorCtr="0">
          <a:noAutofit/>
        </a:bodyPr>
        <a:lstStyle/>
        <a:p>
          <a:pPr marL="0" lvl="0" indent="0" algn="l" defTabSz="889000">
            <a:lnSpc>
              <a:spcPct val="90000"/>
            </a:lnSpc>
            <a:spcBef>
              <a:spcPct val="0"/>
            </a:spcBef>
            <a:spcAft>
              <a:spcPct val="35000"/>
            </a:spcAft>
            <a:buNone/>
          </a:pPr>
          <a:r>
            <a:rPr lang="en-US" sz="2000" u="sng" kern="1200"/>
            <a:t>Assessment</a:t>
          </a:r>
        </a:p>
        <a:p>
          <a:pPr marL="114300" lvl="1" indent="-114300" algn="l" defTabSz="577850">
            <a:lnSpc>
              <a:spcPct val="90000"/>
            </a:lnSpc>
            <a:spcBef>
              <a:spcPct val="0"/>
            </a:spcBef>
            <a:spcAft>
              <a:spcPct val="15000"/>
            </a:spcAft>
            <a:buChar char="•"/>
          </a:pPr>
          <a:r>
            <a:rPr lang="en-US" sz="1300" b="0" kern="1200">
              <a:latin typeface="+mn-lt"/>
            </a:rPr>
            <a:t>Thriving Community Technical Assistance Centers (TCTACs)</a:t>
          </a:r>
          <a:endParaRPr lang="en-US" sz="1300" b="0" kern="1200"/>
        </a:p>
        <a:p>
          <a:pPr marL="114300" lvl="1" indent="-114300" algn="l" defTabSz="577850">
            <a:lnSpc>
              <a:spcPct val="90000"/>
            </a:lnSpc>
            <a:spcBef>
              <a:spcPct val="0"/>
            </a:spcBef>
            <a:spcAft>
              <a:spcPct val="15000"/>
            </a:spcAft>
            <a:buChar char="•"/>
          </a:pPr>
          <a:r>
            <a:rPr lang="en-US" sz="1300" kern="1200"/>
            <a:t>Assessment Grants</a:t>
          </a:r>
        </a:p>
      </dsp:txBody>
      <dsp:txXfrm>
        <a:off x="1074457" y="3513310"/>
        <a:ext cx="1487542" cy="1170373"/>
      </dsp:txXfrm>
    </dsp:sp>
    <dsp:sp modelId="{E88F7527-1971-4E82-857D-30999C226EA9}">
      <dsp:nvSpPr>
        <dsp:cNvPr id="0" name=""/>
        <dsp:cNvSpPr/>
      </dsp:nvSpPr>
      <dsp:spPr>
        <a:xfrm>
          <a:off x="2590565" y="2334092"/>
          <a:ext cx="314722" cy="314722"/>
        </a:xfrm>
        <a:prstGeom prst="ellipse">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F76BB40-ADE8-4B5B-A668-F8D4A6AF56DB}">
      <dsp:nvSpPr>
        <dsp:cNvPr id="0" name=""/>
        <dsp:cNvSpPr/>
      </dsp:nvSpPr>
      <dsp:spPr>
        <a:xfrm>
          <a:off x="2649846" y="2960709"/>
          <a:ext cx="2039721" cy="1152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765" tIns="0" rIns="0" bIns="0" numCol="1" spcCol="1270" anchor="t" anchorCtr="0">
          <a:noAutofit/>
        </a:bodyPr>
        <a:lstStyle/>
        <a:p>
          <a:pPr marL="0" lvl="0" indent="0" algn="l" defTabSz="889000">
            <a:lnSpc>
              <a:spcPct val="90000"/>
            </a:lnSpc>
            <a:spcBef>
              <a:spcPct val="0"/>
            </a:spcBef>
            <a:spcAft>
              <a:spcPct val="35000"/>
            </a:spcAft>
            <a:buNone/>
          </a:pPr>
          <a:r>
            <a:rPr lang="en-US" sz="2000" u="sng" kern="1200"/>
            <a:t>Planning &amp; Project Development</a:t>
          </a:r>
        </a:p>
        <a:p>
          <a:pPr marL="114300" lvl="1" indent="-114300" algn="l" defTabSz="577850">
            <a:lnSpc>
              <a:spcPct val="90000"/>
            </a:lnSpc>
            <a:spcBef>
              <a:spcPct val="0"/>
            </a:spcBef>
            <a:spcAft>
              <a:spcPct val="15000"/>
            </a:spcAft>
            <a:buChar char="•"/>
          </a:pPr>
          <a:r>
            <a:rPr lang="en-US" sz="1300" kern="1200"/>
            <a:t>Planning Grants</a:t>
          </a:r>
        </a:p>
        <a:p>
          <a:pPr marL="114300" lvl="1" indent="-114300" algn="l" defTabSz="577850">
            <a:lnSpc>
              <a:spcPct val="90000"/>
            </a:lnSpc>
            <a:spcBef>
              <a:spcPct val="0"/>
            </a:spcBef>
            <a:spcAft>
              <a:spcPct val="15000"/>
            </a:spcAft>
            <a:buChar char="•"/>
          </a:pPr>
          <a:r>
            <a:rPr lang="en-US" sz="1300" kern="1200"/>
            <a:t>Project Development Grants</a:t>
          </a:r>
        </a:p>
        <a:p>
          <a:pPr marL="114300" lvl="1" indent="-114300" algn="l" defTabSz="577850">
            <a:lnSpc>
              <a:spcPct val="90000"/>
            </a:lnSpc>
            <a:spcBef>
              <a:spcPct val="0"/>
            </a:spcBef>
            <a:spcAft>
              <a:spcPct val="15000"/>
            </a:spcAft>
            <a:buChar char="•"/>
          </a:pPr>
          <a:r>
            <a:rPr lang="en-US" sz="1300" kern="1200"/>
            <a:t>Technical Assistance</a:t>
          </a:r>
        </a:p>
      </dsp:txBody>
      <dsp:txXfrm>
        <a:off x="2649846" y="2960709"/>
        <a:ext cx="2039721" cy="1152377"/>
      </dsp:txXfrm>
    </dsp:sp>
    <dsp:sp modelId="{A6A16FD7-885D-46CB-9161-6F48DBB68F80}">
      <dsp:nvSpPr>
        <dsp:cNvPr id="0" name=""/>
        <dsp:cNvSpPr/>
      </dsp:nvSpPr>
      <dsp:spPr>
        <a:xfrm>
          <a:off x="4627555" y="1681166"/>
          <a:ext cx="417007" cy="417007"/>
        </a:xfrm>
        <a:prstGeom prst="ellipse">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9F290FC-3F5F-41B9-B452-2A9BC470F27C}">
      <dsp:nvSpPr>
        <dsp:cNvPr id="0" name=""/>
        <dsp:cNvSpPr/>
      </dsp:nvSpPr>
      <dsp:spPr>
        <a:xfrm>
          <a:off x="4809809" y="2401744"/>
          <a:ext cx="2024074" cy="1409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63" tIns="0" rIns="0" bIns="0" numCol="1" spcCol="1270" anchor="t" anchorCtr="0">
          <a:noAutofit/>
        </a:bodyPr>
        <a:lstStyle/>
        <a:p>
          <a:pPr marL="0" lvl="0" indent="0" algn="l" defTabSz="889000">
            <a:lnSpc>
              <a:spcPct val="90000"/>
            </a:lnSpc>
            <a:spcBef>
              <a:spcPct val="0"/>
            </a:spcBef>
            <a:spcAft>
              <a:spcPct val="35000"/>
            </a:spcAft>
            <a:buNone/>
          </a:pPr>
          <a:r>
            <a:rPr lang="en-US" sz="2000" u="sng" kern="1200"/>
            <a:t>Pilots and Partnerships</a:t>
          </a:r>
        </a:p>
        <a:p>
          <a:pPr marL="114300" lvl="1" indent="-114300" algn="l" defTabSz="577850">
            <a:lnSpc>
              <a:spcPct val="90000"/>
            </a:lnSpc>
            <a:spcBef>
              <a:spcPct val="0"/>
            </a:spcBef>
            <a:spcAft>
              <a:spcPct val="15000"/>
            </a:spcAft>
            <a:buChar char="•"/>
          </a:pPr>
          <a:r>
            <a:rPr lang="en-US" sz="1300" b="0" kern="1200">
              <a:latin typeface="+mn-lt"/>
            </a:rPr>
            <a:t>EJ Collaborative Problem-Solving Grants (EJ-CPS) </a:t>
          </a:r>
          <a:endParaRPr lang="en-US" sz="1300" b="0" kern="1200"/>
        </a:p>
        <a:p>
          <a:pPr marL="114300" lvl="1" indent="-114300" algn="l" defTabSz="577850">
            <a:lnSpc>
              <a:spcPct val="90000"/>
            </a:lnSpc>
            <a:spcBef>
              <a:spcPct val="0"/>
            </a:spcBef>
            <a:spcAft>
              <a:spcPct val="15000"/>
            </a:spcAft>
            <a:buChar char="•"/>
          </a:pPr>
          <a:r>
            <a:rPr lang="en-US" sz="1300" b="0" kern="1200">
              <a:latin typeface="+mn-lt"/>
            </a:rPr>
            <a:t>EJ Government to Government Grants (EJ-G2G)</a:t>
          </a:r>
          <a:endParaRPr lang="en-US" sz="1300" b="0" kern="1200"/>
        </a:p>
      </dsp:txBody>
      <dsp:txXfrm>
        <a:off x="4809809" y="2401744"/>
        <a:ext cx="2024074" cy="1409657"/>
      </dsp:txXfrm>
    </dsp:sp>
    <dsp:sp modelId="{6E8E54A1-7499-4A6F-B0DC-5257BD984964}">
      <dsp:nvSpPr>
        <dsp:cNvPr id="0" name=""/>
        <dsp:cNvSpPr/>
      </dsp:nvSpPr>
      <dsp:spPr>
        <a:xfrm>
          <a:off x="6526499" y="1179382"/>
          <a:ext cx="558632" cy="558632"/>
        </a:xfrm>
        <a:prstGeom prst="ellipse">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0C50790-54C0-4625-A72D-9BCA597B49FF}">
      <dsp:nvSpPr>
        <dsp:cNvPr id="0" name=""/>
        <dsp:cNvSpPr/>
      </dsp:nvSpPr>
      <dsp:spPr>
        <a:xfrm>
          <a:off x="6642164" y="1982934"/>
          <a:ext cx="2099220" cy="1650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008" tIns="0" rIns="0" bIns="0" numCol="1" spcCol="1270" anchor="t" anchorCtr="0">
          <a:noAutofit/>
        </a:bodyPr>
        <a:lstStyle/>
        <a:p>
          <a:pPr marL="0" lvl="0" indent="0" algn="l" defTabSz="889000">
            <a:lnSpc>
              <a:spcPct val="90000"/>
            </a:lnSpc>
            <a:spcBef>
              <a:spcPct val="0"/>
            </a:spcBef>
            <a:spcAft>
              <a:spcPct val="35000"/>
            </a:spcAft>
            <a:buNone/>
          </a:pPr>
          <a:r>
            <a:rPr lang="en-US" sz="2000" u="sng" kern="1200" dirty="0"/>
            <a:t>Implementation</a:t>
          </a:r>
        </a:p>
        <a:p>
          <a:pPr marL="114300" lvl="1" indent="-114300" algn="l" defTabSz="577850">
            <a:lnSpc>
              <a:spcPct val="90000"/>
            </a:lnSpc>
            <a:spcBef>
              <a:spcPct val="0"/>
            </a:spcBef>
            <a:spcAft>
              <a:spcPct val="15000"/>
            </a:spcAft>
            <a:buChar char="•"/>
          </a:pPr>
          <a:r>
            <a:rPr lang="en-US" sz="1300" b="1" kern="1200" dirty="0"/>
            <a:t>E&amp;CJ “Change Grants”</a:t>
          </a:r>
        </a:p>
        <a:p>
          <a:pPr marL="114300" lvl="1" indent="-114300" algn="l" defTabSz="577850">
            <a:lnSpc>
              <a:spcPct val="90000"/>
            </a:lnSpc>
            <a:spcBef>
              <a:spcPct val="0"/>
            </a:spcBef>
            <a:spcAft>
              <a:spcPct val="15000"/>
            </a:spcAft>
            <a:buChar char="•"/>
          </a:pPr>
          <a:r>
            <a:rPr lang="en-US" sz="1300" kern="1200" dirty="0"/>
            <a:t>Evaluation and Reporting Technical Assistance</a:t>
          </a:r>
        </a:p>
      </dsp:txBody>
      <dsp:txXfrm>
        <a:off x="6642164" y="1982934"/>
        <a:ext cx="2099220" cy="1650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CEE68-3903-45C9-9D69-083C86823497}">
      <dsp:nvSpPr>
        <dsp:cNvPr id="0" name=""/>
        <dsp:cNvSpPr/>
      </dsp:nvSpPr>
      <dsp:spPr>
        <a:xfrm>
          <a:off x="472505" y="2282"/>
          <a:ext cx="2724677" cy="16348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Grant proposal writing and preparation assistance.</a:t>
          </a:r>
        </a:p>
      </dsp:txBody>
      <dsp:txXfrm>
        <a:off x="472505" y="2282"/>
        <a:ext cx="2724677" cy="1634806"/>
      </dsp:txXfrm>
    </dsp:sp>
    <dsp:sp modelId="{ED8700B7-D4A1-4619-A860-B9034F76806D}">
      <dsp:nvSpPr>
        <dsp:cNvPr id="0" name=""/>
        <dsp:cNvSpPr/>
      </dsp:nvSpPr>
      <dsp:spPr>
        <a:xfrm>
          <a:off x="3469650" y="2282"/>
          <a:ext cx="2724677" cy="16348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Managing federal grants (e.g., accounting, policies, controls)</a:t>
          </a:r>
        </a:p>
      </dsp:txBody>
      <dsp:txXfrm>
        <a:off x="3469650" y="2282"/>
        <a:ext cx="2724677" cy="1634806"/>
      </dsp:txXfrm>
    </dsp:sp>
    <dsp:sp modelId="{542F1119-2A83-4489-8166-3688DD1028A0}">
      <dsp:nvSpPr>
        <dsp:cNvPr id="0" name=""/>
        <dsp:cNvSpPr/>
      </dsp:nvSpPr>
      <dsp:spPr>
        <a:xfrm>
          <a:off x="472505" y="1909556"/>
          <a:ext cx="2724677" cy="16348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Identify funding sources to apply for (federal, state, local, private)</a:t>
          </a:r>
        </a:p>
      </dsp:txBody>
      <dsp:txXfrm>
        <a:off x="472505" y="1909556"/>
        <a:ext cx="2724677" cy="1634806"/>
      </dsp:txXfrm>
    </dsp:sp>
    <dsp:sp modelId="{CDB664A1-0858-408A-A1C9-7CDDD74CBB2D}">
      <dsp:nvSpPr>
        <dsp:cNvPr id="0" name=""/>
        <dsp:cNvSpPr/>
      </dsp:nvSpPr>
      <dsp:spPr>
        <a:xfrm>
          <a:off x="3469650" y="1909556"/>
          <a:ext cx="2724677" cy="16348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Navigate SAM.gov and Grants.gov registration process and other portals related to grants.</a:t>
          </a:r>
        </a:p>
      </dsp:txBody>
      <dsp:txXfrm>
        <a:off x="3469650" y="1909556"/>
        <a:ext cx="2724677" cy="1634806"/>
      </dsp:txXfrm>
    </dsp:sp>
    <dsp:sp modelId="{801BC57C-16CF-4310-ACDF-A2A567A86F1A}">
      <dsp:nvSpPr>
        <dsp:cNvPr id="0" name=""/>
        <dsp:cNvSpPr/>
      </dsp:nvSpPr>
      <dsp:spPr>
        <a:xfrm>
          <a:off x="1971077" y="3816830"/>
          <a:ext cx="2724677" cy="16348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Developing partnerships and coalitions to conduct outreach.</a:t>
          </a:r>
        </a:p>
      </dsp:txBody>
      <dsp:txXfrm>
        <a:off x="1971077" y="3816830"/>
        <a:ext cx="2724677" cy="163480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03F4287-47AF-4988-A8D2-CC8F63A44F65}" type="datetimeFigureOut">
              <a:rPr lang="en-US" smtClean="0"/>
              <a:t>7/26/2024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03F54E3-856C-453F-8CE2-F7F39775B08D}" type="slidenum">
              <a:rPr lang="en-US" smtClean="0"/>
              <a:t>‹#›</a:t>
            </a:fld>
            <a:endParaRPr lang="en-US"/>
          </a:p>
        </p:txBody>
      </p:sp>
    </p:spTree>
    <p:extLst>
      <p:ext uri="{BB962C8B-B14F-4D97-AF65-F5344CB8AC3E}">
        <p14:creationId xmlns:p14="http://schemas.microsoft.com/office/powerpoint/2010/main" val="180462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F54E3-856C-453F-8CE2-F7F39775B08D}" type="slidenum">
              <a:rPr lang="en-US" smtClean="0"/>
              <a:t>1</a:t>
            </a:fld>
            <a:endParaRPr lang="en-US"/>
          </a:p>
        </p:txBody>
      </p:sp>
    </p:spTree>
    <p:extLst>
      <p:ext uri="{BB962C8B-B14F-4D97-AF65-F5344CB8AC3E}">
        <p14:creationId xmlns:p14="http://schemas.microsoft.com/office/powerpoint/2010/main" val="1366816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F54E3-856C-453F-8CE2-F7F39775B08D}" type="slidenum">
              <a:rPr lang="en-US" smtClean="0"/>
              <a:t>2</a:t>
            </a:fld>
            <a:endParaRPr lang="en-US"/>
          </a:p>
        </p:txBody>
      </p:sp>
    </p:spTree>
    <p:extLst>
      <p:ext uri="{BB962C8B-B14F-4D97-AF65-F5344CB8AC3E}">
        <p14:creationId xmlns:p14="http://schemas.microsoft.com/office/powerpoint/2010/main" val="1613192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F54E3-856C-453F-8CE2-F7F39775B08D}" type="slidenum">
              <a:rPr lang="en-US" smtClean="0"/>
              <a:t>3</a:t>
            </a:fld>
            <a:endParaRPr lang="en-US"/>
          </a:p>
        </p:txBody>
      </p:sp>
    </p:spTree>
    <p:extLst>
      <p:ext uri="{BB962C8B-B14F-4D97-AF65-F5344CB8AC3E}">
        <p14:creationId xmlns:p14="http://schemas.microsoft.com/office/powerpoint/2010/main" val="3274246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F54E3-856C-453F-8CE2-F7F39775B08D}" type="slidenum">
              <a:rPr lang="en-US" smtClean="0"/>
              <a:t>4</a:t>
            </a:fld>
            <a:endParaRPr lang="en-US"/>
          </a:p>
        </p:txBody>
      </p:sp>
    </p:spTree>
    <p:extLst>
      <p:ext uri="{BB962C8B-B14F-4D97-AF65-F5344CB8AC3E}">
        <p14:creationId xmlns:p14="http://schemas.microsoft.com/office/powerpoint/2010/main" val="1613192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F54E3-856C-453F-8CE2-F7F39775B08D}" type="slidenum">
              <a:rPr lang="en-US" smtClean="0"/>
              <a:t>5</a:t>
            </a:fld>
            <a:endParaRPr lang="en-US"/>
          </a:p>
        </p:txBody>
      </p:sp>
    </p:spTree>
    <p:extLst>
      <p:ext uri="{BB962C8B-B14F-4D97-AF65-F5344CB8AC3E}">
        <p14:creationId xmlns:p14="http://schemas.microsoft.com/office/powerpoint/2010/main" val="1403971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F54E3-856C-453F-8CE2-F7F39775B08D}" type="slidenum">
              <a:rPr lang="en-US" smtClean="0"/>
              <a:t>7</a:t>
            </a:fld>
            <a:endParaRPr lang="en-US"/>
          </a:p>
        </p:txBody>
      </p:sp>
    </p:spTree>
    <p:extLst>
      <p:ext uri="{BB962C8B-B14F-4D97-AF65-F5344CB8AC3E}">
        <p14:creationId xmlns:p14="http://schemas.microsoft.com/office/powerpoint/2010/main" val="245148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F54E3-856C-453F-8CE2-F7F39775B08D}" type="slidenum">
              <a:rPr lang="en-US" smtClean="0"/>
              <a:t>11</a:t>
            </a:fld>
            <a:endParaRPr lang="en-US"/>
          </a:p>
        </p:txBody>
      </p:sp>
    </p:spTree>
    <p:extLst>
      <p:ext uri="{BB962C8B-B14F-4D97-AF65-F5344CB8AC3E}">
        <p14:creationId xmlns:p14="http://schemas.microsoft.com/office/powerpoint/2010/main" val="365392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8B62-7E91-2473-8107-4F3C466A7807}"/>
              </a:ext>
            </a:extLst>
          </p:cNvPr>
          <p:cNvSpPr>
            <a:spLocks noGrp="1"/>
          </p:cNvSpPr>
          <p:nvPr>
            <p:ph type="ctrTitle"/>
          </p:nvPr>
        </p:nvSpPr>
        <p:spPr>
          <a:xfrm>
            <a:off x="2279374" y="1122363"/>
            <a:ext cx="8388626"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2B341D-BC79-F5AB-489F-F6CDFAE0DAF3}"/>
              </a:ext>
            </a:extLst>
          </p:cNvPr>
          <p:cNvSpPr>
            <a:spLocks noGrp="1"/>
          </p:cNvSpPr>
          <p:nvPr>
            <p:ph type="subTitle" idx="1"/>
          </p:nvPr>
        </p:nvSpPr>
        <p:spPr>
          <a:xfrm>
            <a:off x="2279372" y="3602038"/>
            <a:ext cx="838862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77786A-9664-E11B-A5DA-B4D54613D568}"/>
              </a:ext>
            </a:extLst>
          </p:cNvPr>
          <p:cNvSpPr>
            <a:spLocks noGrp="1"/>
          </p:cNvSpPr>
          <p:nvPr>
            <p:ph type="dt" sz="half" idx="10"/>
          </p:nvPr>
        </p:nvSpPr>
        <p:spPr/>
        <p:txBody>
          <a:bodyPr/>
          <a:lstStyle/>
          <a:p>
            <a:fld id="{8E16BF56-5776-9043-9A47-E5AFC0EB042F}" type="datetimeFigureOut">
              <a:rPr lang="en-US" smtClean="0"/>
              <a:t>7/26/2024</a:t>
            </a:fld>
            <a:endParaRPr lang="en-US"/>
          </a:p>
        </p:txBody>
      </p:sp>
      <p:sp>
        <p:nvSpPr>
          <p:cNvPr id="5" name="Footer Placeholder 4">
            <a:extLst>
              <a:ext uri="{FF2B5EF4-FFF2-40B4-BE49-F238E27FC236}">
                <a16:creationId xmlns:a16="http://schemas.microsoft.com/office/drawing/2014/main" id="{1E1850E7-9B08-176E-B6A7-EC896699C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91B08-CCF6-EA9B-D3DC-3A85DD98C446}"/>
              </a:ext>
            </a:extLst>
          </p:cNvPr>
          <p:cNvSpPr>
            <a:spLocks noGrp="1"/>
          </p:cNvSpPr>
          <p:nvPr>
            <p:ph type="sldNum" sz="quarter" idx="12"/>
          </p:nvPr>
        </p:nvSpPr>
        <p:spPr/>
        <p:txBody>
          <a:bodyPr/>
          <a:lstStyle/>
          <a:p>
            <a:fld id="{6898C08F-6B31-684A-A63A-FDD1D2545847}" type="slidenum">
              <a:rPr lang="en-US" smtClean="0"/>
              <a:t>‹#›</a:t>
            </a:fld>
            <a:endParaRPr lang="en-US"/>
          </a:p>
        </p:txBody>
      </p:sp>
      <p:pic>
        <p:nvPicPr>
          <p:cNvPr id="9" name="Picture 8">
            <a:extLst>
              <a:ext uri="{FF2B5EF4-FFF2-40B4-BE49-F238E27FC236}">
                <a16:creationId xmlns:a16="http://schemas.microsoft.com/office/drawing/2014/main" id="{49C64249-5CBA-12BD-97A5-111C25A12AAF}"/>
              </a:ext>
            </a:extLst>
          </p:cNvPr>
          <p:cNvPicPr>
            <a:picLocks noChangeAspect="1"/>
          </p:cNvPicPr>
          <p:nvPr userDrawn="1"/>
        </p:nvPicPr>
        <p:blipFill>
          <a:blip r:embed="rId2"/>
          <a:stretch>
            <a:fillRect/>
          </a:stretch>
        </p:blipFill>
        <p:spPr>
          <a:xfrm>
            <a:off x="9588254" y="365782"/>
            <a:ext cx="1543263" cy="473696"/>
          </a:xfrm>
          <a:prstGeom prst="rect">
            <a:avLst/>
          </a:prstGeom>
        </p:spPr>
      </p:pic>
    </p:spTree>
    <p:extLst>
      <p:ext uri="{BB962C8B-B14F-4D97-AF65-F5344CB8AC3E}">
        <p14:creationId xmlns:p14="http://schemas.microsoft.com/office/powerpoint/2010/main" val="323588850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EC03-B928-2E07-9FB2-30B921ED5C9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826162CC-96BB-76FA-6E82-07F694065D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5BA1A4-35A3-FCA7-0186-F7B75BF0BEDF}"/>
              </a:ext>
            </a:extLst>
          </p:cNvPr>
          <p:cNvSpPr>
            <a:spLocks noGrp="1"/>
          </p:cNvSpPr>
          <p:nvPr>
            <p:ph type="dt" sz="half" idx="10"/>
          </p:nvPr>
        </p:nvSpPr>
        <p:spPr/>
        <p:txBody>
          <a:bodyPr/>
          <a:lstStyle/>
          <a:p>
            <a:fld id="{8E16BF56-5776-9043-9A47-E5AFC0EB042F}" type="datetimeFigureOut">
              <a:rPr lang="en-US" smtClean="0"/>
              <a:t>7/26/2024</a:t>
            </a:fld>
            <a:endParaRPr lang="en-US"/>
          </a:p>
        </p:txBody>
      </p:sp>
      <p:sp>
        <p:nvSpPr>
          <p:cNvPr id="5" name="Footer Placeholder 4">
            <a:extLst>
              <a:ext uri="{FF2B5EF4-FFF2-40B4-BE49-F238E27FC236}">
                <a16:creationId xmlns:a16="http://schemas.microsoft.com/office/drawing/2014/main" id="{09AAED3B-A1C7-38CA-D461-155561830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5611A-C837-1E02-808D-51565A711431}"/>
              </a:ext>
            </a:extLst>
          </p:cNvPr>
          <p:cNvSpPr>
            <a:spLocks noGrp="1"/>
          </p:cNvSpPr>
          <p:nvPr>
            <p:ph type="sldNum" sz="quarter" idx="12"/>
          </p:nvPr>
        </p:nvSpPr>
        <p:spPr/>
        <p:txBody>
          <a:bodyPr/>
          <a:lstStyle/>
          <a:p>
            <a:fld id="{6898C08F-6B31-684A-A63A-FDD1D2545847}" type="slidenum">
              <a:rPr lang="en-US" smtClean="0"/>
              <a:t>‹#›</a:t>
            </a:fld>
            <a:endParaRPr lang="en-US"/>
          </a:p>
        </p:txBody>
      </p:sp>
    </p:spTree>
    <p:extLst>
      <p:ext uri="{BB962C8B-B14F-4D97-AF65-F5344CB8AC3E}">
        <p14:creationId xmlns:p14="http://schemas.microsoft.com/office/powerpoint/2010/main" val="149579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89937-BDB6-5E3C-E929-17B3B95F4D82}"/>
              </a:ext>
            </a:extLst>
          </p:cNvPr>
          <p:cNvSpPr>
            <a:spLocks noGrp="1"/>
          </p:cNvSpPr>
          <p:nvPr>
            <p:ph type="title"/>
          </p:nvPr>
        </p:nvSpPr>
        <p:spPr>
          <a:xfrm>
            <a:off x="1921564" y="463826"/>
            <a:ext cx="9425885" cy="4098649"/>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39940C-DFA2-EEA1-7C7A-6DAE956F4945}"/>
              </a:ext>
            </a:extLst>
          </p:cNvPr>
          <p:cNvSpPr>
            <a:spLocks noGrp="1"/>
          </p:cNvSpPr>
          <p:nvPr>
            <p:ph type="body" idx="1"/>
          </p:nvPr>
        </p:nvSpPr>
        <p:spPr>
          <a:xfrm>
            <a:off x="1921564" y="4562475"/>
            <a:ext cx="9425886" cy="15271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39C5FBC-651C-A6C4-4186-4774D38CD1B5}"/>
              </a:ext>
            </a:extLst>
          </p:cNvPr>
          <p:cNvSpPr>
            <a:spLocks noGrp="1"/>
          </p:cNvSpPr>
          <p:nvPr>
            <p:ph type="dt" sz="half" idx="10"/>
          </p:nvPr>
        </p:nvSpPr>
        <p:spPr/>
        <p:txBody>
          <a:bodyPr/>
          <a:lstStyle/>
          <a:p>
            <a:fld id="{8E16BF56-5776-9043-9A47-E5AFC0EB042F}" type="datetimeFigureOut">
              <a:rPr lang="en-US" smtClean="0"/>
              <a:t>7/26/2024</a:t>
            </a:fld>
            <a:endParaRPr lang="en-US"/>
          </a:p>
        </p:txBody>
      </p:sp>
      <p:sp>
        <p:nvSpPr>
          <p:cNvPr id="5" name="Footer Placeholder 4">
            <a:extLst>
              <a:ext uri="{FF2B5EF4-FFF2-40B4-BE49-F238E27FC236}">
                <a16:creationId xmlns:a16="http://schemas.microsoft.com/office/drawing/2014/main" id="{27EE46F1-FEA1-2BF2-7E2B-EAF679877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B0041-2639-5643-0881-16132E0D96A7}"/>
              </a:ext>
            </a:extLst>
          </p:cNvPr>
          <p:cNvSpPr>
            <a:spLocks noGrp="1"/>
          </p:cNvSpPr>
          <p:nvPr>
            <p:ph type="sldNum" sz="quarter" idx="12"/>
          </p:nvPr>
        </p:nvSpPr>
        <p:spPr/>
        <p:txBody>
          <a:bodyPr/>
          <a:lstStyle/>
          <a:p>
            <a:fld id="{6898C08F-6B31-684A-A63A-FDD1D2545847}" type="slidenum">
              <a:rPr lang="en-US" smtClean="0"/>
              <a:t>‹#›</a:t>
            </a:fld>
            <a:endParaRPr lang="en-US"/>
          </a:p>
        </p:txBody>
      </p:sp>
    </p:spTree>
    <p:extLst>
      <p:ext uri="{BB962C8B-B14F-4D97-AF65-F5344CB8AC3E}">
        <p14:creationId xmlns:p14="http://schemas.microsoft.com/office/powerpoint/2010/main" val="360393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E87E1-D510-FD83-DC67-94CEFE5F2E0D}"/>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B1C61E17-46BA-8C6A-2B64-FF9535D37D45}"/>
              </a:ext>
            </a:extLst>
          </p:cNvPr>
          <p:cNvSpPr>
            <a:spLocks noGrp="1"/>
          </p:cNvSpPr>
          <p:nvPr>
            <p:ph sz="half" idx="1"/>
          </p:nvPr>
        </p:nvSpPr>
        <p:spPr>
          <a:xfrm>
            <a:off x="1779104" y="1847850"/>
            <a:ext cx="4572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6289EC-1AA3-BDB0-40CF-8C3E75619B88}"/>
              </a:ext>
            </a:extLst>
          </p:cNvPr>
          <p:cNvSpPr>
            <a:spLocks noGrp="1"/>
          </p:cNvSpPr>
          <p:nvPr>
            <p:ph sz="half" idx="2"/>
          </p:nvPr>
        </p:nvSpPr>
        <p:spPr>
          <a:xfrm>
            <a:off x="6546574" y="1847022"/>
            <a:ext cx="480722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579AD8C8-ABE0-0C3C-65C2-AD32B32637E3}"/>
              </a:ext>
            </a:extLst>
          </p:cNvPr>
          <p:cNvSpPr>
            <a:spLocks noGrp="1"/>
          </p:cNvSpPr>
          <p:nvPr>
            <p:ph type="dt" sz="half" idx="10"/>
          </p:nvPr>
        </p:nvSpPr>
        <p:spPr/>
        <p:txBody>
          <a:bodyPr/>
          <a:lstStyle/>
          <a:p>
            <a:fld id="{8E16BF56-5776-9043-9A47-E5AFC0EB042F}" type="datetimeFigureOut">
              <a:rPr lang="en-US" smtClean="0"/>
              <a:t>7/26/2024</a:t>
            </a:fld>
            <a:endParaRPr lang="en-US"/>
          </a:p>
        </p:txBody>
      </p:sp>
      <p:sp>
        <p:nvSpPr>
          <p:cNvPr id="6" name="Footer Placeholder 5">
            <a:extLst>
              <a:ext uri="{FF2B5EF4-FFF2-40B4-BE49-F238E27FC236}">
                <a16:creationId xmlns:a16="http://schemas.microsoft.com/office/drawing/2014/main" id="{DE100100-FC62-5D66-1460-F7997E08A4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85F0C5-88D2-9C0F-0154-5B5F46DBD685}"/>
              </a:ext>
            </a:extLst>
          </p:cNvPr>
          <p:cNvSpPr>
            <a:spLocks noGrp="1"/>
          </p:cNvSpPr>
          <p:nvPr>
            <p:ph type="sldNum" sz="quarter" idx="12"/>
          </p:nvPr>
        </p:nvSpPr>
        <p:spPr/>
        <p:txBody>
          <a:bodyPr/>
          <a:lstStyle/>
          <a:p>
            <a:fld id="{6898C08F-6B31-684A-A63A-FDD1D2545847}" type="slidenum">
              <a:rPr lang="en-US" smtClean="0"/>
              <a:t>‹#›</a:t>
            </a:fld>
            <a:endParaRPr lang="en-US"/>
          </a:p>
        </p:txBody>
      </p:sp>
    </p:spTree>
    <p:extLst>
      <p:ext uri="{BB962C8B-B14F-4D97-AF65-F5344CB8AC3E}">
        <p14:creationId xmlns:p14="http://schemas.microsoft.com/office/powerpoint/2010/main" val="2968235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5E33-D97B-3973-EC74-AB4ABB46F723}"/>
              </a:ext>
            </a:extLst>
          </p:cNvPr>
          <p:cNvSpPr>
            <a:spLocks noGrp="1"/>
          </p:cNvSpPr>
          <p:nvPr>
            <p:ph type="title"/>
          </p:nvPr>
        </p:nvSpPr>
        <p:spPr>
          <a:xfrm>
            <a:off x="1789042" y="365125"/>
            <a:ext cx="9566345" cy="1325563"/>
          </a:xfrm>
        </p:spPr>
        <p:txBody>
          <a:bodyPr/>
          <a:lstStyle>
            <a:lvl1pPr>
              <a:defRPr b="1"/>
            </a:lvl1pPr>
          </a:lstStyle>
          <a:p>
            <a:r>
              <a:rPr lang="en-US" dirty="0"/>
              <a:t>Click to edit Master title style</a:t>
            </a:r>
          </a:p>
        </p:txBody>
      </p:sp>
      <p:sp>
        <p:nvSpPr>
          <p:cNvPr id="3" name="Text Placeholder 2">
            <a:extLst>
              <a:ext uri="{FF2B5EF4-FFF2-40B4-BE49-F238E27FC236}">
                <a16:creationId xmlns:a16="http://schemas.microsoft.com/office/drawing/2014/main" id="{836E3215-9E1E-FE4B-C868-855F5CCFCC05}"/>
              </a:ext>
            </a:extLst>
          </p:cNvPr>
          <p:cNvSpPr>
            <a:spLocks noGrp="1"/>
          </p:cNvSpPr>
          <p:nvPr>
            <p:ph type="body" idx="1"/>
          </p:nvPr>
        </p:nvSpPr>
        <p:spPr>
          <a:xfrm>
            <a:off x="1789043" y="1690688"/>
            <a:ext cx="450242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604E652-4F40-10CE-CFAD-946005A51BE5}"/>
              </a:ext>
            </a:extLst>
          </p:cNvPr>
          <p:cNvSpPr>
            <a:spLocks noGrp="1"/>
          </p:cNvSpPr>
          <p:nvPr>
            <p:ph sz="half" idx="2"/>
          </p:nvPr>
        </p:nvSpPr>
        <p:spPr>
          <a:xfrm>
            <a:off x="1789043" y="2514600"/>
            <a:ext cx="450242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826005C-82F0-FACF-A0E9-23825F156D6D}"/>
              </a:ext>
            </a:extLst>
          </p:cNvPr>
          <p:cNvSpPr>
            <a:spLocks noGrp="1"/>
          </p:cNvSpPr>
          <p:nvPr>
            <p:ph type="body" sz="quarter" idx="3"/>
          </p:nvPr>
        </p:nvSpPr>
        <p:spPr>
          <a:xfrm>
            <a:off x="6554924" y="1690688"/>
            <a:ext cx="47988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8ECCEEF-61F2-CECC-B4C7-E97449630F48}"/>
              </a:ext>
            </a:extLst>
          </p:cNvPr>
          <p:cNvSpPr>
            <a:spLocks noGrp="1"/>
          </p:cNvSpPr>
          <p:nvPr>
            <p:ph sz="quarter" idx="4"/>
          </p:nvPr>
        </p:nvSpPr>
        <p:spPr>
          <a:xfrm>
            <a:off x="6554924" y="2514600"/>
            <a:ext cx="4798876"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3E7458D-5461-E9CE-6FA9-CC40C74384DA}"/>
              </a:ext>
            </a:extLst>
          </p:cNvPr>
          <p:cNvSpPr>
            <a:spLocks noGrp="1"/>
          </p:cNvSpPr>
          <p:nvPr>
            <p:ph type="dt" sz="half" idx="10"/>
          </p:nvPr>
        </p:nvSpPr>
        <p:spPr/>
        <p:txBody>
          <a:bodyPr/>
          <a:lstStyle/>
          <a:p>
            <a:fld id="{8E16BF56-5776-9043-9A47-E5AFC0EB042F}" type="datetimeFigureOut">
              <a:rPr lang="en-US" smtClean="0"/>
              <a:t>7/26/2024</a:t>
            </a:fld>
            <a:endParaRPr lang="en-US"/>
          </a:p>
        </p:txBody>
      </p:sp>
      <p:sp>
        <p:nvSpPr>
          <p:cNvPr id="8" name="Footer Placeholder 7">
            <a:extLst>
              <a:ext uri="{FF2B5EF4-FFF2-40B4-BE49-F238E27FC236}">
                <a16:creationId xmlns:a16="http://schemas.microsoft.com/office/drawing/2014/main" id="{7C4B7FC9-B819-BCC8-4425-5083E81461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95D963-41D4-1EDC-DBD4-C8A266C6AACA}"/>
              </a:ext>
            </a:extLst>
          </p:cNvPr>
          <p:cNvSpPr>
            <a:spLocks noGrp="1"/>
          </p:cNvSpPr>
          <p:nvPr>
            <p:ph type="sldNum" sz="quarter" idx="12"/>
          </p:nvPr>
        </p:nvSpPr>
        <p:spPr/>
        <p:txBody>
          <a:bodyPr/>
          <a:lstStyle/>
          <a:p>
            <a:fld id="{6898C08F-6B31-684A-A63A-FDD1D2545847}" type="slidenum">
              <a:rPr lang="en-US" smtClean="0"/>
              <a:t>‹#›</a:t>
            </a:fld>
            <a:endParaRPr lang="en-US"/>
          </a:p>
        </p:txBody>
      </p:sp>
    </p:spTree>
    <p:extLst>
      <p:ext uri="{BB962C8B-B14F-4D97-AF65-F5344CB8AC3E}">
        <p14:creationId xmlns:p14="http://schemas.microsoft.com/office/powerpoint/2010/main" val="2327668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D4948-1201-1943-220A-FAC4BF67AF63}"/>
              </a:ext>
            </a:extLst>
          </p:cNvPr>
          <p:cNvSpPr>
            <a:spLocks noGrp="1"/>
          </p:cNvSpPr>
          <p:nvPr>
            <p:ph type="title"/>
          </p:nvPr>
        </p:nvSpPr>
        <p:spPr/>
        <p:txBody>
          <a:bodyPr/>
          <a:lstStyle>
            <a:lvl1pPr>
              <a:defRPr b="1"/>
            </a:lvl1pPr>
          </a:lstStyle>
          <a:p>
            <a:r>
              <a:rPr lang="en-US" dirty="0"/>
              <a:t>Click to edit Master title style</a:t>
            </a:r>
          </a:p>
        </p:txBody>
      </p:sp>
      <p:sp>
        <p:nvSpPr>
          <p:cNvPr id="3" name="Date Placeholder 2">
            <a:extLst>
              <a:ext uri="{FF2B5EF4-FFF2-40B4-BE49-F238E27FC236}">
                <a16:creationId xmlns:a16="http://schemas.microsoft.com/office/drawing/2014/main" id="{BC4BD8ED-2647-8400-8455-1EF87750154C}"/>
              </a:ext>
            </a:extLst>
          </p:cNvPr>
          <p:cNvSpPr>
            <a:spLocks noGrp="1"/>
          </p:cNvSpPr>
          <p:nvPr>
            <p:ph type="dt" sz="half" idx="10"/>
          </p:nvPr>
        </p:nvSpPr>
        <p:spPr/>
        <p:txBody>
          <a:bodyPr/>
          <a:lstStyle/>
          <a:p>
            <a:fld id="{8E16BF56-5776-9043-9A47-E5AFC0EB042F}" type="datetimeFigureOut">
              <a:rPr lang="en-US" smtClean="0"/>
              <a:t>7/26/2024</a:t>
            </a:fld>
            <a:endParaRPr lang="en-US"/>
          </a:p>
        </p:txBody>
      </p:sp>
      <p:sp>
        <p:nvSpPr>
          <p:cNvPr id="4" name="Footer Placeholder 3">
            <a:extLst>
              <a:ext uri="{FF2B5EF4-FFF2-40B4-BE49-F238E27FC236}">
                <a16:creationId xmlns:a16="http://schemas.microsoft.com/office/drawing/2014/main" id="{FC37CBBB-1C51-3C7D-984D-9518FA05DA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F0A8E9-0FB9-7E06-EB71-27551C4CC720}"/>
              </a:ext>
            </a:extLst>
          </p:cNvPr>
          <p:cNvSpPr>
            <a:spLocks noGrp="1"/>
          </p:cNvSpPr>
          <p:nvPr>
            <p:ph type="sldNum" sz="quarter" idx="12"/>
          </p:nvPr>
        </p:nvSpPr>
        <p:spPr/>
        <p:txBody>
          <a:bodyPr/>
          <a:lstStyle/>
          <a:p>
            <a:fld id="{6898C08F-6B31-684A-A63A-FDD1D2545847}" type="slidenum">
              <a:rPr lang="en-US" smtClean="0"/>
              <a:t>‹#›</a:t>
            </a:fld>
            <a:endParaRPr lang="en-US"/>
          </a:p>
        </p:txBody>
      </p:sp>
    </p:spTree>
    <p:extLst>
      <p:ext uri="{BB962C8B-B14F-4D97-AF65-F5344CB8AC3E}">
        <p14:creationId xmlns:p14="http://schemas.microsoft.com/office/powerpoint/2010/main" val="3548758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losing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33588D-459F-5B42-A7C5-6D005094BB7D}"/>
              </a:ext>
            </a:extLst>
          </p:cNvPr>
          <p:cNvSpPr>
            <a:spLocks noGrp="1"/>
          </p:cNvSpPr>
          <p:nvPr>
            <p:ph type="dt" sz="half" idx="10"/>
          </p:nvPr>
        </p:nvSpPr>
        <p:spPr/>
        <p:txBody>
          <a:bodyPr/>
          <a:lstStyle/>
          <a:p>
            <a:fld id="{8E16BF56-5776-9043-9A47-E5AFC0EB042F}" type="datetimeFigureOut">
              <a:rPr lang="en-US" smtClean="0"/>
              <a:t>7/26/2024</a:t>
            </a:fld>
            <a:endParaRPr lang="en-US"/>
          </a:p>
        </p:txBody>
      </p:sp>
      <p:sp>
        <p:nvSpPr>
          <p:cNvPr id="3" name="Footer Placeholder 2">
            <a:extLst>
              <a:ext uri="{FF2B5EF4-FFF2-40B4-BE49-F238E27FC236}">
                <a16:creationId xmlns:a16="http://schemas.microsoft.com/office/drawing/2014/main" id="{91B81416-0865-BCAA-F1F6-276CE6EF60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060081-864D-24A2-A21C-0630FBB04AFB}"/>
              </a:ext>
            </a:extLst>
          </p:cNvPr>
          <p:cNvSpPr>
            <a:spLocks noGrp="1"/>
          </p:cNvSpPr>
          <p:nvPr>
            <p:ph type="sldNum" sz="quarter" idx="12"/>
          </p:nvPr>
        </p:nvSpPr>
        <p:spPr/>
        <p:txBody>
          <a:bodyPr/>
          <a:lstStyle/>
          <a:p>
            <a:fld id="{6898C08F-6B31-684A-A63A-FDD1D2545847}" type="slidenum">
              <a:rPr lang="en-US" smtClean="0"/>
              <a:t>‹#›</a:t>
            </a:fld>
            <a:endParaRPr lang="en-US"/>
          </a:p>
        </p:txBody>
      </p:sp>
      <p:pic>
        <p:nvPicPr>
          <p:cNvPr id="7" name="Picture 6">
            <a:extLst>
              <a:ext uri="{FF2B5EF4-FFF2-40B4-BE49-F238E27FC236}">
                <a16:creationId xmlns:a16="http://schemas.microsoft.com/office/drawing/2014/main" id="{9BA488E5-E5BE-0780-9A9A-49BFE1E58C15}"/>
              </a:ext>
            </a:extLst>
          </p:cNvPr>
          <p:cNvPicPr>
            <a:picLocks noChangeAspect="1"/>
          </p:cNvPicPr>
          <p:nvPr userDrawn="1"/>
        </p:nvPicPr>
        <p:blipFill>
          <a:blip r:embed="rId2"/>
          <a:stretch>
            <a:fillRect/>
          </a:stretch>
        </p:blipFill>
        <p:spPr>
          <a:xfrm>
            <a:off x="9588254" y="365782"/>
            <a:ext cx="1543263" cy="473696"/>
          </a:xfrm>
          <a:prstGeom prst="rect">
            <a:avLst/>
          </a:prstGeom>
        </p:spPr>
      </p:pic>
    </p:spTree>
    <p:extLst>
      <p:ext uri="{BB962C8B-B14F-4D97-AF65-F5344CB8AC3E}">
        <p14:creationId xmlns:p14="http://schemas.microsoft.com/office/powerpoint/2010/main" val="3158738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1B75AC2-FD82-6962-19BC-9894B793B31C}"/>
              </a:ext>
            </a:extLst>
          </p:cNvPr>
          <p:cNvSpPr/>
          <p:nvPr userDrawn="1"/>
        </p:nvSpPr>
        <p:spPr>
          <a:xfrm>
            <a:off x="838200" y="0"/>
            <a:ext cx="92454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42F645F-4370-AC93-91F6-BD5231991309}"/>
              </a:ext>
            </a:extLst>
          </p:cNvPr>
          <p:cNvPicPr>
            <a:picLocks noChangeAspect="1"/>
          </p:cNvPicPr>
          <p:nvPr userDrawn="1"/>
        </p:nvPicPr>
        <p:blipFill>
          <a:blip r:embed="rId9"/>
          <a:stretch>
            <a:fillRect/>
          </a:stretch>
        </p:blipFill>
        <p:spPr>
          <a:xfrm>
            <a:off x="0" y="0"/>
            <a:ext cx="1351602" cy="6858000"/>
          </a:xfrm>
          <a:prstGeom prst="rect">
            <a:avLst/>
          </a:prstGeom>
        </p:spPr>
      </p:pic>
      <p:sp>
        <p:nvSpPr>
          <p:cNvPr id="2" name="Title Placeholder 1">
            <a:extLst>
              <a:ext uri="{FF2B5EF4-FFF2-40B4-BE49-F238E27FC236}">
                <a16:creationId xmlns:a16="http://schemas.microsoft.com/office/drawing/2014/main" id="{44F7AAD6-DBAA-55A3-03B0-49AF3F464EDB}"/>
              </a:ext>
            </a:extLst>
          </p:cNvPr>
          <p:cNvSpPr>
            <a:spLocks noGrp="1"/>
          </p:cNvSpPr>
          <p:nvPr>
            <p:ph type="title"/>
          </p:nvPr>
        </p:nvSpPr>
        <p:spPr>
          <a:xfrm>
            <a:off x="2015154" y="365125"/>
            <a:ext cx="933864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5FC6BD-E0FE-CF8B-FC93-532902B85638}"/>
              </a:ext>
            </a:extLst>
          </p:cNvPr>
          <p:cNvSpPr>
            <a:spLocks noGrp="1"/>
          </p:cNvSpPr>
          <p:nvPr>
            <p:ph type="body" idx="1"/>
          </p:nvPr>
        </p:nvSpPr>
        <p:spPr>
          <a:xfrm>
            <a:off x="1922226" y="1825625"/>
            <a:ext cx="9431573"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B9183AD-0677-1ABE-183F-82706DE6AF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1A0A78-C976-9174-B6FD-A1FE692F80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8C08F-6B31-684A-A63A-FDD1D2545847}" type="slidenum">
              <a:rPr lang="en-US" smtClean="0"/>
              <a:t>‹#›</a:t>
            </a:fld>
            <a:endParaRPr lang="en-US"/>
          </a:p>
        </p:txBody>
      </p:sp>
      <p:sp>
        <p:nvSpPr>
          <p:cNvPr id="4" name="Date Placeholder 3">
            <a:extLst>
              <a:ext uri="{FF2B5EF4-FFF2-40B4-BE49-F238E27FC236}">
                <a16:creationId xmlns:a16="http://schemas.microsoft.com/office/drawing/2014/main" id="{607E2B95-15A1-4F07-C8D3-7A8021C340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6BF56-5776-9043-9A47-E5AFC0EB042F}" type="datetimeFigureOut">
              <a:rPr lang="en-US" smtClean="0"/>
              <a:t>7/26/2024</a:t>
            </a:fld>
            <a:endParaRPr lang="en-US"/>
          </a:p>
        </p:txBody>
      </p:sp>
      <p:sp>
        <p:nvSpPr>
          <p:cNvPr id="22" name="Rectangle 21">
            <a:extLst>
              <a:ext uri="{FF2B5EF4-FFF2-40B4-BE49-F238E27FC236}">
                <a16:creationId xmlns:a16="http://schemas.microsoft.com/office/drawing/2014/main" id="{491E9B50-0BD9-23AE-A446-ECE3629B2BDB}"/>
              </a:ext>
            </a:extLst>
          </p:cNvPr>
          <p:cNvSpPr/>
          <p:nvPr userDrawn="1"/>
        </p:nvSpPr>
        <p:spPr>
          <a:xfrm>
            <a:off x="11810998" y="1"/>
            <a:ext cx="381001" cy="6877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686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irtable.com/appZGWGjVj5Q6UGWc/paghQkRVxCrKUI3nq/form" TargetMode="External"/><Relationship Id="rId2" Type="http://schemas.openxmlformats.org/officeDocument/2006/relationships/hyperlink" Target="https://www.nwf.org/Our-Work/Environmental-Justice/Region-3-TCTAC" TargetMode="External"/><Relationship Id="rId1" Type="http://schemas.openxmlformats.org/officeDocument/2006/relationships/slideLayout" Target="../slideLayouts/slideLayout2.xml"/><Relationship Id="rId4" Type="http://schemas.openxmlformats.org/officeDocument/2006/relationships/hyperlink" Target="http://eepurl.com/iDtc16"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overbrookcenter.or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layground with smoke stacks in the background&#10;&#10;Description automatically generated">
            <a:extLst>
              <a:ext uri="{FF2B5EF4-FFF2-40B4-BE49-F238E27FC236}">
                <a16:creationId xmlns:a16="http://schemas.microsoft.com/office/drawing/2014/main" id="{E0C5CF0E-FBA0-D900-5597-940F69E78D7C}"/>
              </a:ext>
            </a:extLst>
          </p:cNvPr>
          <p:cNvPicPr>
            <a:picLocks noChangeAspect="1"/>
          </p:cNvPicPr>
          <p:nvPr/>
        </p:nvPicPr>
        <p:blipFill rotWithShape="1">
          <a:blip r:embed="rId3"/>
          <a:srcRect r="1334"/>
          <a:stretch/>
        </p:blipFill>
        <p:spPr>
          <a:xfrm>
            <a:off x="-3048" y="0"/>
            <a:ext cx="12191999" cy="6857990"/>
          </a:xfrm>
          <a:prstGeom prst="rect">
            <a:avLst/>
          </a:prstGeom>
        </p:spPr>
      </p:pic>
      <p:sp>
        <p:nvSpPr>
          <p:cNvPr id="21" name="Rectangle 2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EDEBAB-4DC6-82A9-0409-D48668C3344D}"/>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  </a:t>
            </a:r>
            <a:br>
              <a:rPr lang="en-US" sz="5200" dirty="0">
                <a:solidFill>
                  <a:srgbClr val="FFFFFF"/>
                </a:solidFill>
              </a:rPr>
            </a:br>
            <a:r>
              <a:rPr lang="en-US" sz="5200" dirty="0">
                <a:solidFill>
                  <a:srgbClr val="FFFFFF"/>
                </a:solidFill>
              </a:rPr>
              <a:t>The </a:t>
            </a:r>
            <a:r>
              <a:rPr lang="en-US" sz="4800" dirty="0">
                <a:solidFill>
                  <a:srgbClr val="FFFFFF"/>
                </a:solidFill>
              </a:rPr>
              <a:t>Environmental Justice </a:t>
            </a:r>
            <a:br>
              <a:rPr lang="en-US" sz="4800" dirty="0">
                <a:solidFill>
                  <a:srgbClr val="FFFFFF"/>
                </a:solidFill>
              </a:rPr>
            </a:br>
            <a:r>
              <a:rPr lang="en-US" sz="4800" dirty="0">
                <a:solidFill>
                  <a:srgbClr val="FFFFFF"/>
                </a:solidFill>
              </a:rPr>
              <a:t>Thriving Communities Technical Assistance Centers Program  (TC TAC)</a:t>
            </a:r>
            <a:br>
              <a:rPr lang="en-US" sz="4800" dirty="0">
                <a:solidFill>
                  <a:srgbClr val="FFFFFF"/>
                </a:solidFill>
              </a:rPr>
            </a:br>
            <a:r>
              <a:rPr lang="en-US" sz="5200" dirty="0">
                <a:solidFill>
                  <a:srgbClr val="FFFFFF"/>
                </a:solidFill>
              </a:rPr>
              <a:t> </a:t>
            </a:r>
          </a:p>
        </p:txBody>
      </p:sp>
    </p:spTree>
    <p:extLst>
      <p:ext uri="{BB962C8B-B14F-4D97-AF65-F5344CB8AC3E}">
        <p14:creationId xmlns:p14="http://schemas.microsoft.com/office/powerpoint/2010/main" val="370517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58BB-40B1-6F53-E672-2470197B7526}"/>
              </a:ext>
            </a:extLst>
          </p:cNvPr>
          <p:cNvSpPr>
            <a:spLocks noGrp="1"/>
          </p:cNvSpPr>
          <p:nvPr>
            <p:ph type="title"/>
          </p:nvPr>
        </p:nvSpPr>
        <p:spPr>
          <a:xfrm>
            <a:off x="1928890" y="336370"/>
            <a:ext cx="9338645" cy="1325563"/>
          </a:xfrm>
        </p:spPr>
        <p:txBody>
          <a:bodyPr>
            <a:normAutofit fontScale="90000"/>
          </a:bodyPr>
          <a:lstStyle/>
          <a:p>
            <a:r>
              <a:rPr lang="en-US" dirty="0">
                <a:latin typeface="Calibri"/>
                <a:cs typeface="Calibri"/>
              </a:rPr>
              <a:t>Facilitating engagement of disadvantaged communities in federal, state, and other public processes</a:t>
            </a:r>
          </a:p>
        </p:txBody>
      </p:sp>
      <p:sp>
        <p:nvSpPr>
          <p:cNvPr id="3" name="Content Placeholder 2">
            <a:extLst>
              <a:ext uri="{FF2B5EF4-FFF2-40B4-BE49-F238E27FC236}">
                <a16:creationId xmlns:a16="http://schemas.microsoft.com/office/drawing/2014/main" id="{F11B1D95-81A8-C0BC-D2EF-D4BA0E6A667F}"/>
              </a:ext>
            </a:extLst>
          </p:cNvPr>
          <p:cNvSpPr>
            <a:spLocks noGrp="1"/>
          </p:cNvSpPr>
          <p:nvPr>
            <p:ph idx="1"/>
          </p:nvPr>
        </p:nvSpPr>
        <p:spPr>
          <a:xfrm>
            <a:off x="1928890" y="1917191"/>
            <a:ext cx="9920403" cy="4940809"/>
          </a:xfrm>
        </p:spPr>
        <p:txBody>
          <a:bodyPr vert="horz" lIns="91440" tIns="45720" rIns="91440" bIns="45720" rtlCol="0" anchor="t">
            <a:normAutofit/>
          </a:bodyPr>
          <a:lstStyle/>
          <a:p>
            <a:r>
              <a:rPr lang="en-US" sz="2400" dirty="0">
                <a:cs typeface="Calibri"/>
              </a:rPr>
              <a:t>Focus efforts on reducing disparities, including:</a:t>
            </a:r>
          </a:p>
          <a:p>
            <a:pPr lvl="1"/>
            <a:r>
              <a:rPr lang="en-US" sz="2000" dirty="0">
                <a:cs typeface="Calibri"/>
              </a:rPr>
              <a:t>Poverty levels, education attainment, legal status, health disparities, geography, unemployment, environmental stressors, and social determinants of health</a:t>
            </a:r>
          </a:p>
          <a:p>
            <a:r>
              <a:rPr lang="en-US" sz="2400" dirty="0">
                <a:cs typeface="Calibri"/>
              </a:rPr>
              <a:t>Prioritize: </a:t>
            </a:r>
          </a:p>
          <a:p>
            <a:pPr lvl="1"/>
            <a:r>
              <a:rPr lang="en-US" sz="2000" dirty="0">
                <a:cs typeface="Calibri"/>
              </a:rPr>
              <a:t>Culturally-relevant outreach </a:t>
            </a:r>
          </a:p>
          <a:p>
            <a:pPr lvl="1"/>
            <a:r>
              <a:rPr lang="en-US" sz="2000" dirty="0">
                <a:cs typeface="Calibri"/>
              </a:rPr>
              <a:t>Feedback loops, learned apathy, and transparency</a:t>
            </a:r>
          </a:p>
          <a:p>
            <a:pPr lvl="1"/>
            <a:r>
              <a:rPr lang="en-US" sz="2000" dirty="0">
                <a:cs typeface="Calibri"/>
              </a:rPr>
              <a:t>Compensate residents for participation</a:t>
            </a:r>
          </a:p>
          <a:p>
            <a:pPr lvl="1"/>
            <a:r>
              <a:rPr lang="en-US" sz="2000" dirty="0">
                <a:cs typeface="Calibri"/>
              </a:rPr>
              <a:t>Ensure proper access, including childcare and transportation</a:t>
            </a:r>
          </a:p>
          <a:p>
            <a:pPr lvl="1"/>
            <a:r>
              <a:rPr lang="en-US" sz="2000" dirty="0">
                <a:cs typeface="Calibri"/>
              </a:rPr>
              <a:t>Active, ongoing outreach to most marginalized </a:t>
            </a:r>
          </a:p>
          <a:p>
            <a:r>
              <a:rPr lang="en-US" sz="2400" dirty="0">
                <a:cs typeface="Calibri"/>
              </a:rPr>
              <a:t>Ensure:</a:t>
            </a:r>
          </a:p>
          <a:p>
            <a:pPr lvl="1"/>
            <a:r>
              <a:rPr lang="en-US" sz="2000" dirty="0">
                <a:cs typeface="Calibri"/>
              </a:rPr>
              <a:t>Local leaders are educated and trained properly by the EPA </a:t>
            </a:r>
          </a:p>
          <a:p>
            <a:pPr lvl="1"/>
            <a:r>
              <a:rPr lang="en-US" sz="2000" dirty="0">
                <a:cs typeface="Calibri"/>
              </a:rPr>
              <a:t>Language is equivalent to fourth grade reading level</a:t>
            </a:r>
          </a:p>
          <a:p>
            <a:pPr lvl="1"/>
            <a:r>
              <a:rPr lang="en-US" sz="2000" dirty="0">
                <a:cs typeface="Calibri"/>
              </a:rPr>
              <a:t>Value lived experience</a:t>
            </a:r>
          </a:p>
          <a:p>
            <a:pPr lvl="1"/>
            <a:endParaRPr lang="en-US" dirty="0">
              <a:cs typeface="Calibri"/>
            </a:endParaRPr>
          </a:p>
          <a:p>
            <a:pPr lvl="1"/>
            <a:endParaRPr lang="en-US" dirty="0">
              <a:cs typeface="Calibri"/>
            </a:endParaRPr>
          </a:p>
          <a:p>
            <a:pPr lvl="1"/>
            <a:endParaRPr lang="en-US" dirty="0">
              <a:cs typeface="Calibri"/>
            </a:endParaRPr>
          </a:p>
        </p:txBody>
      </p:sp>
    </p:spTree>
    <p:extLst>
      <p:ext uri="{BB962C8B-B14F-4D97-AF65-F5344CB8AC3E}">
        <p14:creationId xmlns:p14="http://schemas.microsoft.com/office/powerpoint/2010/main" val="2526581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58BB-40B1-6F53-E672-2470197B7526}"/>
              </a:ext>
            </a:extLst>
          </p:cNvPr>
          <p:cNvSpPr>
            <a:spLocks noGrp="1"/>
          </p:cNvSpPr>
          <p:nvPr>
            <p:ph type="title"/>
          </p:nvPr>
        </p:nvSpPr>
        <p:spPr>
          <a:xfrm>
            <a:off x="1928890" y="336370"/>
            <a:ext cx="9338645" cy="1325563"/>
          </a:xfrm>
        </p:spPr>
        <p:txBody>
          <a:bodyPr>
            <a:normAutofit/>
          </a:bodyPr>
          <a:lstStyle/>
          <a:p>
            <a:r>
              <a:rPr lang="en-US" u="sng" dirty="0">
                <a:latin typeface="Calibri"/>
                <a:cs typeface="Calibri"/>
              </a:rPr>
              <a:t>TCTAC Background</a:t>
            </a:r>
          </a:p>
        </p:txBody>
      </p:sp>
      <p:sp>
        <p:nvSpPr>
          <p:cNvPr id="3" name="Content Placeholder 2">
            <a:extLst>
              <a:ext uri="{FF2B5EF4-FFF2-40B4-BE49-F238E27FC236}">
                <a16:creationId xmlns:a16="http://schemas.microsoft.com/office/drawing/2014/main" id="{F11B1D95-81A8-C0BC-D2EF-D4BA0E6A667F}"/>
              </a:ext>
            </a:extLst>
          </p:cNvPr>
          <p:cNvSpPr>
            <a:spLocks noGrp="1"/>
          </p:cNvSpPr>
          <p:nvPr>
            <p:ph idx="1"/>
          </p:nvPr>
        </p:nvSpPr>
        <p:spPr>
          <a:xfrm>
            <a:off x="1928890" y="1580821"/>
            <a:ext cx="9920403" cy="4940809"/>
          </a:xfrm>
        </p:spPr>
        <p:txBody>
          <a:bodyPr vert="horz" lIns="91440" tIns="45720" rIns="91440" bIns="45720" rtlCol="0" anchor="t">
            <a:normAutofit/>
          </a:bodyPr>
          <a:lstStyle/>
          <a:p>
            <a:pPr lvl="1"/>
            <a:endParaRPr lang="en-US" dirty="0">
              <a:cs typeface="Calibri"/>
            </a:endParaRPr>
          </a:p>
          <a:p>
            <a:pPr marL="0" marR="38100" indent="0" algn="just" eaLnBrk="0" hangingPunct="0">
              <a:lnSpc>
                <a:spcPct val="103000"/>
              </a:lnSpc>
              <a:spcBef>
                <a:spcPts val="35"/>
              </a:spcBef>
              <a:spcAft>
                <a:spcPts val="0"/>
              </a:spcAft>
              <a:buNone/>
            </a:pPr>
            <a:r>
              <a:rPr lang="en-US" sz="2000" dirty="0">
                <a:solidFill>
                  <a:srgbClr val="212121"/>
                </a:solidFill>
                <a:effectLst/>
                <a:ea typeface="Times New Roman" panose="02020603050405020304" pitchFamily="18" charset="0"/>
                <a:cs typeface="Calibri" panose="020F0502020204030204" pitchFamily="34" charset="0"/>
              </a:rPr>
              <a:t>The formation of the EJ technical assistance centers, in partnership with the Department of Energy, is in direct response to feedback from communities and environmental justice leaders who have asked for</a:t>
            </a:r>
            <a:r>
              <a:rPr lang="en-US" sz="2000" spc="-120" dirty="0">
                <a:solidFill>
                  <a:srgbClr val="212121"/>
                </a:solidFill>
                <a:effectLst/>
                <a:ea typeface="Times New Roman" panose="02020603050405020304" pitchFamily="18" charset="0"/>
                <a:cs typeface="Calibri" panose="020F0502020204030204" pitchFamily="34" charset="0"/>
              </a:rPr>
              <a:t> </a:t>
            </a:r>
            <a:r>
              <a:rPr lang="en-US" sz="2000" dirty="0">
                <a:solidFill>
                  <a:srgbClr val="212121"/>
                </a:solidFill>
                <a:effectLst/>
                <a:ea typeface="Times New Roman" panose="02020603050405020304" pitchFamily="18" charset="0"/>
                <a:cs typeface="Calibri" panose="020F0502020204030204" pitchFamily="34" charset="0"/>
              </a:rPr>
              <a:t>readily accessible technical assistance to help with their long-term EJ goals and to help build their capacity to access federal and other resources. With this program </a:t>
            </a:r>
            <a:r>
              <a:rPr lang="en-US" sz="2000" u="sng" dirty="0">
                <a:solidFill>
                  <a:srgbClr val="212121"/>
                </a:solidFill>
                <a:effectLst/>
                <a:ea typeface="Times New Roman" panose="02020603050405020304" pitchFamily="18" charset="0"/>
                <a:cs typeface="Calibri" panose="020F0502020204030204" pitchFamily="34" charset="0"/>
              </a:rPr>
              <a:t>there</a:t>
            </a:r>
            <a:r>
              <a:rPr lang="en-US" sz="2000" dirty="0">
                <a:solidFill>
                  <a:srgbClr val="212121"/>
                </a:solidFill>
                <a:effectLst/>
                <a:ea typeface="Times New Roman" panose="02020603050405020304" pitchFamily="18" charset="0"/>
                <a:cs typeface="Calibri" panose="020F0502020204030204" pitchFamily="34" charset="0"/>
              </a:rPr>
              <a:t> </a:t>
            </a:r>
            <a:r>
              <a:rPr lang="en-US" sz="2000" u="sng" dirty="0">
                <a:solidFill>
                  <a:srgbClr val="212121"/>
                </a:solidFill>
                <a:effectLst/>
                <a:ea typeface="Times New Roman" panose="02020603050405020304" pitchFamily="18" charset="0"/>
                <a:cs typeface="Calibri" panose="020F0502020204030204" pitchFamily="34" charset="0"/>
              </a:rPr>
              <a:t>are 14 regionally and 3 nationally based TCTACs featuring over </a:t>
            </a:r>
            <a:r>
              <a:rPr lang="en-US" sz="2000" b="1" u="sng" dirty="0">
                <a:solidFill>
                  <a:srgbClr val="212121"/>
                </a:solidFill>
                <a:effectLst/>
                <a:ea typeface="Times New Roman" panose="02020603050405020304" pitchFamily="18" charset="0"/>
                <a:cs typeface="Calibri" panose="020F0502020204030204" pitchFamily="34" charset="0"/>
              </a:rPr>
              <a:t>160</a:t>
            </a:r>
            <a:r>
              <a:rPr lang="en-US" sz="2000" b="1" dirty="0">
                <a:solidFill>
                  <a:srgbClr val="212121"/>
                </a:solidFill>
                <a:effectLst/>
                <a:ea typeface="Times New Roman" panose="02020603050405020304" pitchFamily="18" charset="0"/>
                <a:cs typeface="Calibri" panose="020F0502020204030204" pitchFamily="34" charset="0"/>
              </a:rPr>
              <a:t> </a:t>
            </a:r>
            <a:r>
              <a:rPr lang="en-US" sz="2000" u="sng" dirty="0">
                <a:solidFill>
                  <a:srgbClr val="212121"/>
                </a:solidFill>
                <a:effectLst/>
                <a:ea typeface="Times New Roman" panose="02020603050405020304" pitchFamily="18" charset="0"/>
                <a:cs typeface="Calibri" panose="020F0502020204030204" pitchFamily="34" charset="0"/>
              </a:rPr>
              <a:t>partners</a:t>
            </a:r>
            <a:r>
              <a:rPr lang="en-US" sz="2000" u="sng" spc="-25" dirty="0">
                <a:solidFill>
                  <a:srgbClr val="212121"/>
                </a:solidFill>
                <a:effectLst/>
                <a:ea typeface="Times New Roman" panose="02020603050405020304" pitchFamily="18" charset="0"/>
                <a:cs typeface="Calibri" panose="020F0502020204030204" pitchFamily="34" charset="0"/>
              </a:rPr>
              <a:t> </a:t>
            </a:r>
            <a:r>
              <a:rPr lang="en-US" sz="2000" u="sng" dirty="0">
                <a:solidFill>
                  <a:srgbClr val="212121"/>
                </a:solidFill>
                <a:effectLst/>
                <a:ea typeface="Times New Roman" panose="02020603050405020304" pitchFamily="18" charset="0"/>
                <a:cs typeface="Calibri" panose="020F0502020204030204" pitchFamily="34" charset="0"/>
              </a:rPr>
              <a:t>to</a:t>
            </a:r>
            <a:r>
              <a:rPr lang="en-US" sz="2000" u="sng" spc="-20" dirty="0">
                <a:solidFill>
                  <a:srgbClr val="212121"/>
                </a:solidFill>
                <a:effectLst/>
                <a:ea typeface="Times New Roman" panose="02020603050405020304" pitchFamily="18" charset="0"/>
                <a:cs typeface="Calibri" panose="020F0502020204030204" pitchFamily="34" charset="0"/>
              </a:rPr>
              <a:t> </a:t>
            </a:r>
            <a:r>
              <a:rPr lang="en-US" sz="2000" u="sng" dirty="0">
                <a:solidFill>
                  <a:srgbClr val="212121"/>
                </a:solidFill>
                <a:effectLst/>
                <a:ea typeface="Times New Roman" panose="02020603050405020304" pitchFamily="18" charset="0"/>
                <a:cs typeface="Calibri" panose="020F0502020204030204" pitchFamily="34" charset="0"/>
              </a:rPr>
              <a:t>provide</a:t>
            </a:r>
            <a:r>
              <a:rPr lang="en-US" sz="2000" u="sng" spc="-10" dirty="0">
                <a:solidFill>
                  <a:srgbClr val="212121"/>
                </a:solidFill>
                <a:effectLst/>
                <a:ea typeface="Times New Roman" panose="02020603050405020304" pitchFamily="18" charset="0"/>
                <a:cs typeface="Calibri" panose="020F0502020204030204" pitchFamily="34" charset="0"/>
              </a:rPr>
              <a:t> </a:t>
            </a:r>
            <a:r>
              <a:rPr lang="en-US" sz="2000" u="sng" dirty="0">
                <a:solidFill>
                  <a:srgbClr val="212121"/>
                </a:solidFill>
                <a:effectLst/>
                <a:ea typeface="Times New Roman" panose="02020603050405020304" pitchFamily="18" charset="0"/>
                <a:cs typeface="Calibri" panose="020F0502020204030204" pitchFamily="34" charset="0"/>
              </a:rPr>
              <a:t>assistance</a:t>
            </a:r>
            <a:r>
              <a:rPr lang="en-US" sz="2000" u="sng" spc="-40" dirty="0">
                <a:solidFill>
                  <a:srgbClr val="212121"/>
                </a:solidFill>
                <a:effectLst/>
                <a:ea typeface="Times New Roman" panose="02020603050405020304" pitchFamily="18" charset="0"/>
                <a:cs typeface="Calibri" panose="020F0502020204030204" pitchFamily="34" charset="0"/>
              </a:rPr>
              <a:t> </a:t>
            </a:r>
            <a:r>
              <a:rPr lang="en-US" sz="2000" u="sng" dirty="0">
                <a:solidFill>
                  <a:srgbClr val="212121"/>
                </a:solidFill>
                <a:effectLst/>
                <a:ea typeface="Times New Roman" panose="02020603050405020304" pitchFamily="18" charset="0"/>
                <a:cs typeface="Calibri" panose="020F0502020204030204" pitchFamily="34" charset="0"/>
              </a:rPr>
              <a:t>benefiting</a:t>
            </a:r>
            <a:r>
              <a:rPr lang="en-US" sz="2000" u="sng" spc="-35" dirty="0">
                <a:solidFill>
                  <a:srgbClr val="212121"/>
                </a:solidFill>
                <a:effectLst/>
                <a:ea typeface="Times New Roman" panose="02020603050405020304" pitchFamily="18" charset="0"/>
                <a:cs typeface="Calibri" panose="020F0502020204030204" pitchFamily="34" charset="0"/>
              </a:rPr>
              <a:t> </a:t>
            </a:r>
            <a:r>
              <a:rPr lang="en-US" sz="2000" u="sng" dirty="0">
                <a:solidFill>
                  <a:srgbClr val="212121"/>
                </a:solidFill>
                <a:effectLst/>
                <a:ea typeface="Times New Roman" panose="02020603050405020304" pitchFamily="18" charset="0"/>
                <a:cs typeface="Calibri" panose="020F0502020204030204" pitchFamily="34" charset="0"/>
              </a:rPr>
              <a:t>communities</a:t>
            </a:r>
            <a:r>
              <a:rPr lang="en-US" sz="2000" u="sng" spc="-35" dirty="0">
                <a:solidFill>
                  <a:srgbClr val="212121"/>
                </a:solidFill>
                <a:effectLst/>
                <a:ea typeface="Times New Roman" panose="02020603050405020304" pitchFamily="18" charset="0"/>
                <a:cs typeface="Calibri" panose="020F0502020204030204" pitchFamily="34" charset="0"/>
              </a:rPr>
              <a:t> </a:t>
            </a:r>
            <a:r>
              <a:rPr lang="en-US" sz="2000" u="sng" dirty="0">
                <a:solidFill>
                  <a:srgbClr val="212121"/>
                </a:solidFill>
                <a:effectLst/>
                <a:ea typeface="Times New Roman" panose="02020603050405020304" pitchFamily="18" charset="0"/>
                <a:cs typeface="Calibri" panose="020F0502020204030204" pitchFamily="34" charset="0"/>
              </a:rPr>
              <a:t>throughout</a:t>
            </a:r>
            <a:r>
              <a:rPr lang="en-US" sz="2000" u="sng" spc="-35" dirty="0">
                <a:solidFill>
                  <a:srgbClr val="212121"/>
                </a:solidFill>
                <a:effectLst/>
                <a:ea typeface="Times New Roman" panose="02020603050405020304" pitchFamily="18" charset="0"/>
                <a:cs typeface="Calibri" panose="020F0502020204030204" pitchFamily="34" charset="0"/>
              </a:rPr>
              <a:t> </a:t>
            </a:r>
            <a:r>
              <a:rPr lang="en-US" sz="2000" u="sng" dirty="0">
                <a:solidFill>
                  <a:srgbClr val="212121"/>
                </a:solidFill>
                <a:effectLst/>
                <a:ea typeface="Times New Roman" panose="02020603050405020304" pitchFamily="18" charset="0"/>
                <a:cs typeface="Calibri" panose="020F0502020204030204" pitchFamily="34" charset="0"/>
              </a:rPr>
              <a:t>the</a:t>
            </a:r>
            <a:r>
              <a:rPr lang="en-US" sz="2000" u="sng" spc="-35" dirty="0">
                <a:solidFill>
                  <a:srgbClr val="212121"/>
                </a:solidFill>
                <a:effectLst/>
                <a:ea typeface="Times New Roman" panose="02020603050405020304" pitchFamily="18" charset="0"/>
                <a:cs typeface="Calibri" panose="020F0502020204030204" pitchFamily="34" charset="0"/>
              </a:rPr>
              <a:t> </a:t>
            </a:r>
            <a:r>
              <a:rPr lang="en-US" sz="2000" u="sng" dirty="0">
                <a:solidFill>
                  <a:srgbClr val="212121"/>
                </a:solidFill>
                <a:effectLst/>
                <a:ea typeface="Times New Roman" panose="02020603050405020304" pitchFamily="18" charset="0"/>
                <a:cs typeface="Calibri" panose="020F0502020204030204" pitchFamily="34" charset="0"/>
              </a:rPr>
              <a:t>US.</a:t>
            </a:r>
          </a:p>
          <a:p>
            <a:pPr marL="0" marR="38100" indent="0" algn="just" eaLnBrk="0" hangingPunct="0">
              <a:lnSpc>
                <a:spcPct val="103000"/>
              </a:lnSpc>
              <a:spcBef>
                <a:spcPts val="35"/>
              </a:spcBef>
              <a:spcAft>
                <a:spcPts val="0"/>
              </a:spcAft>
              <a:buNone/>
            </a:pPr>
            <a:endParaRPr lang="en-US" sz="2000" dirty="0">
              <a:effectLst/>
              <a:ea typeface="Times New Roman" panose="02020603050405020304" pitchFamily="18" charset="0"/>
            </a:endParaRPr>
          </a:p>
          <a:p>
            <a:pPr marL="342900" marR="38100" lvl="0" indent="-342900" eaLnBrk="0" hangingPunct="0">
              <a:lnSpc>
                <a:spcPct val="103000"/>
              </a:lnSpc>
              <a:spcBef>
                <a:spcPts val="970"/>
              </a:spcBef>
              <a:spcAft>
                <a:spcPts val="0"/>
              </a:spcAft>
              <a:buClr>
                <a:srgbClr val="212121"/>
              </a:buClr>
              <a:buSzPts val="1000"/>
              <a:buFont typeface="Arial" panose="020B0604020202020204" pitchFamily="34" charset="0"/>
              <a:buChar char="•"/>
              <a:tabLst>
                <a:tab pos="381000" algn="l"/>
              </a:tabLst>
            </a:pPr>
            <a:r>
              <a:rPr lang="en-US" sz="2000" b="1" dirty="0">
                <a:solidFill>
                  <a:srgbClr val="212121"/>
                </a:solidFill>
                <a:effectLst/>
                <a:ea typeface="Calibri" panose="020F0502020204030204" pitchFamily="34" charset="0"/>
                <a:cs typeface="Calibri" panose="020F0502020204030204" pitchFamily="34" charset="0"/>
              </a:rPr>
              <a:t>National TCTACS</a:t>
            </a:r>
            <a:r>
              <a:rPr lang="en-US" sz="2000" dirty="0">
                <a:solidFill>
                  <a:srgbClr val="212121"/>
                </a:solidFill>
                <a:effectLst/>
                <a:ea typeface="Calibri" panose="020F0502020204030204" pitchFamily="34" charset="0"/>
                <a:cs typeface="Calibri" panose="020F0502020204030204" pitchFamily="34" charset="0"/>
              </a:rPr>
              <a:t>: Each will coordinate with the Regional TCTACs, develop national databases/clearinghouses, host TCTAC summits,</a:t>
            </a:r>
            <a:r>
              <a:rPr lang="en-US" sz="2000" spc="-210" dirty="0">
                <a:solidFill>
                  <a:srgbClr val="212121"/>
                </a:solidFill>
                <a:effectLst/>
                <a:ea typeface="Calibri" panose="020F0502020204030204" pitchFamily="34" charset="0"/>
                <a:cs typeface="Calibri" panose="020F0502020204030204" pitchFamily="34" charset="0"/>
              </a:rPr>
              <a:t> </a:t>
            </a:r>
            <a:r>
              <a:rPr lang="en-US" sz="2000" dirty="0">
                <a:solidFill>
                  <a:srgbClr val="212121"/>
                </a:solidFill>
                <a:effectLst/>
                <a:ea typeface="Calibri" panose="020F0502020204030204" pitchFamily="34" charset="0"/>
                <a:cs typeface="Calibri" panose="020F0502020204030204" pitchFamily="34" charset="0"/>
              </a:rPr>
              <a:t>etc.</a:t>
            </a:r>
          </a:p>
          <a:p>
            <a:pPr marL="342900" marR="38100" lvl="0" indent="-342900" eaLnBrk="0" hangingPunct="0">
              <a:lnSpc>
                <a:spcPct val="103000"/>
              </a:lnSpc>
              <a:spcBef>
                <a:spcPts val="970"/>
              </a:spcBef>
              <a:spcAft>
                <a:spcPts val="0"/>
              </a:spcAft>
              <a:buClr>
                <a:srgbClr val="212121"/>
              </a:buClr>
              <a:buSzPts val="1000"/>
              <a:buFont typeface="Arial" panose="020B0604020202020204" pitchFamily="34" charset="0"/>
              <a:buChar char="•"/>
              <a:tabLst>
                <a:tab pos="381000" algn="l"/>
              </a:tabLst>
            </a:pPr>
            <a:endParaRPr lang="en-US" sz="2000" dirty="0">
              <a:effectLst/>
              <a:ea typeface="Calibri" panose="020F0502020204030204" pitchFamily="34" charset="0"/>
              <a:cs typeface="Arial" panose="020B0604020202020204" pitchFamily="34" charset="0"/>
            </a:endParaRPr>
          </a:p>
          <a:p>
            <a:pPr marL="342900" marR="38100" lvl="0" indent="-342900" eaLnBrk="0" hangingPunct="0">
              <a:lnSpc>
                <a:spcPct val="107000"/>
              </a:lnSpc>
              <a:spcBef>
                <a:spcPts val="10"/>
              </a:spcBef>
              <a:spcAft>
                <a:spcPts val="0"/>
              </a:spcAft>
              <a:buClr>
                <a:srgbClr val="212121"/>
              </a:buClr>
              <a:buSzPts val="1000"/>
              <a:buFont typeface="Arial" panose="020B0604020202020204" pitchFamily="34" charset="0"/>
              <a:buChar char="•"/>
              <a:tabLst>
                <a:tab pos="381000" algn="l"/>
              </a:tabLst>
            </a:pPr>
            <a:r>
              <a:rPr lang="en-US" sz="2000" b="1" dirty="0">
                <a:solidFill>
                  <a:srgbClr val="212121"/>
                </a:solidFill>
                <a:effectLst/>
                <a:ea typeface="Calibri" panose="020F0502020204030204" pitchFamily="34" charset="0"/>
                <a:cs typeface="Calibri" panose="020F0502020204030204" pitchFamily="34" charset="0"/>
              </a:rPr>
              <a:t>Regional TCTACS</a:t>
            </a:r>
            <a:r>
              <a:rPr lang="en-US" sz="2000" dirty="0">
                <a:solidFill>
                  <a:srgbClr val="212121"/>
                </a:solidFill>
                <a:effectLst/>
                <a:ea typeface="Calibri" panose="020F0502020204030204" pitchFamily="34" charset="0"/>
                <a:cs typeface="Calibri" panose="020F0502020204030204" pitchFamily="34" charset="0"/>
              </a:rPr>
              <a:t>: Each will provide direct support</a:t>
            </a:r>
            <a:r>
              <a:rPr lang="en-US" sz="2000" spc="60" dirty="0">
                <a:solidFill>
                  <a:srgbClr val="212121"/>
                </a:solidFill>
                <a:effectLst/>
                <a:ea typeface="Calibri" panose="020F0502020204030204" pitchFamily="34" charset="0"/>
                <a:cs typeface="Calibri" panose="020F0502020204030204" pitchFamily="34" charset="0"/>
              </a:rPr>
              <a:t> </a:t>
            </a:r>
            <a:r>
              <a:rPr lang="en-US" sz="2000" dirty="0">
                <a:solidFill>
                  <a:srgbClr val="212121"/>
                </a:solidFill>
                <a:effectLst/>
                <a:ea typeface="Calibri" panose="020F0502020204030204" pitchFamily="34" charset="0"/>
                <a:cs typeface="Calibri" panose="020F0502020204030204" pitchFamily="34" charset="0"/>
              </a:rPr>
              <a:t>and TA to communities and stakeholders in specific regional/geographic area(s)</a:t>
            </a:r>
            <a:endParaRPr lang="en-US" sz="2000" dirty="0">
              <a:effectLst/>
              <a:ea typeface="Calibri" panose="020F0502020204030204" pitchFamily="34" charset="0"/>
              <a:cs typeface="Arial" panose="020B0604020202020204" pitchFamily="34" charset="0"/>
            </a:endParaRPr>
          </a:p>
          <a:p>
            <a:pPr lvl="1"/>
            <a:endParaRPr lang="en-US" dirty="0">
              <a:cs typeface="Calibri"/>
            </a:endParaRPr>
          </a:p>
          <a:p>
            <a:pPr lvl="1"/>
            <a:endParaRPr lang="en-US" dirty="0">
              <a:cs typeface="Calibri"/>
            </a:endParaRPr>
          </a:p>
        </p:txBody>
      </p:sp>
    </p:spTree>
    <p:extLst>
      <p:ext uri="{BB962C8B-B14F-4D97-AF65-F5344CB8AC3E}">
        <p14:creationId xmlns:p14="http://schemas.microsoft.com/office/powerpoint/2010/main" val="930598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044E37-F942-FBE5-7968-40D1A525654D}"/>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ctr"/>
            <a:r>
              <a:rPr lang="en-US" sz="4000" b="0" kern="1200" dirty="0">
                <a:solidFill>
                  <a:srgbClr val="FFFFFF"/>
                </a:solidFill>
                <a:latin typeface="+mj-lt"/>
                <a:ea typeface="+mj-ea"/>
                <a:cs typeface="+mj-cs"/>
              </a:rPr>
              <a:t>TCTAC Service Examples </a:t>
            </a: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graphicFrame>
        <p:nvGraphicFramePr>
          <p:cNvPr id="7" name="TextBox 4">
            <a:extLst>
              <a:ext uri="{FF2B5EF4-FFF2-40B4-BE49-F238E27FC236}">
                <a16:creationId xmlns:a16="http://schemas.microsoft.com/office/drawing/2014/main" id="{AD3C66B5-7320-6DE7-7F75-89108ADD07FA}"/>
              </a:ext>
            </a:extLst>
          </p:cNvPr>
          <p:cNvGraphicFramePr/>
          <p:nvPr>
            <p:extLst>
              <p:ext uri="{D42A27DB-BD31-4B8C-83A1-F6EECF244321}">
                <p14:modId xmlns:p14="http://schemas.microsoft.com/office/powerpoint/2010/main" val="142076863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8193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709CF4-C363-C3C4-6DC7-894A0FB3171B}"/>
              </a:ext>
            </a:extLst>
          </p:cNvPr>
          <p:cNvSpPr txBox="1"/>
          <p:nvPr/>
        </p:nvSpPr>
        <p:spPr>
          <a:xfrm>
            <a:off x="3048000" y="439467"/>
            <a:ext cx="6096000" cy="6706003"/>
          </a:xfrm>
          <a:prstGeom prst="rect">
            <a:avLst/>
          </a:prstGeom>
          <a:noFill/>
        </p:spPr>
        <p:txBody>
          <a:bodyPr wrap="square">
            <a:spAutoFit/>
          </a:bodyPr>
          <a:lstStyle/>
          <a:p>
            <a:pPr marL="0" marR="38100" algn="ctr">
              <a:spcBef>
                <a:spcPts val="0"/>
              </a:spcBef>
              <a:spcAft>
                <a:spcPts val="0"/>
              </a:spcAft>
            </a:pPr>
            <a:r>
              <a:rPr lang="en-US" sz="2800" b="1" u="sng" dirty="0">
                <a:solidFill>
                  <a:srgbClr val="ED7D31"/>
                </a:solidFill>
                <a:effectLst/>
                <a:ea typeface="Calibri" panose="020F0502020204030204" pitchFamily="34" charset="0"/>
              </a:rPr>
              <a:t>Region 3 TCTAC </a:t>
            </a:r>
            <a:endParaRPr lang="en-US" sz="2800" dirty="0">
              <a:solidFill>
                <a:srgbClr val="000000"/>
              </a:solidFill>
              <a:effectLst/>
              <a:ea typeface="Calibri" panose="020F0502020204030204" pitchFamily="34" charset="0"/>
            </a:endParaRPr>
          </a:p>
          <a:p>
            <a:pPr marL="0" marR="38100">
              <a:spcBef>
                <a:spcPts val="0"/>
              </a:spcBef>
              <a:spcAft>
                <a:spcPts val="0"/>
              </a:spcAft>
            </a:pPr>
            <a:r>
              <a:rPr lang="en-US" sz="1800" dirty="0">
                <a:effectLst/>
                <a:ea typeface="Times New Roman" panose="02020603050405020304" pitchFamily="18" charset="0"/>
              </a:rPr>
              <a:t> </a:t>
            </a:r>
          </a:p>
          <a:p>
            <a:pPr marL="0" marR="38100">
              <a:spcBef>
                <a:spcPts val="0"/>
              </a:spcBef>
              <a:spcAft>
                <a:spcPts val="0"/>
              </a:spcAft>
            </a:pPr>
            <a:r>
              <a:rPr lang="en-US" sz="1800" b="1" dirty="0">
                <a:effectLst/>
                <a:ea typeface="Times New Roman" panose="02020603050405020304" pitchFamily="18" charset="0"/>
              </a:rPr>
              <a:t>National Wildlife Federation </a:t>
            </a:r>
            <a:r>
              <a:rPr lang="en-US" sz="1800" dirty="0">
                <a:effectLst/>
                <a:ea typeface="Times New Roman" panose="02020603050405020304" pitchFamily="18" charset="0"/>
              </a:rPr>
              <a:t>(NWF) (Project Lead &amp; Co-facilitator) </a:t>
            </a:r>
          </a:p>
          <a:p>
            <a:pPr marL="0" marR="38100">
              <a:spcBef>
                <a:spcPts val="0"/>
              </a:spcBef>
              <a:spcAft>
                <a:spcPts val="0"/>
              </a:spcAft>
            </a:pPr>
            <a:endParaRPr lang="en-US" sz="1800" dirty="0">
              <a:effectLst/>
              <a:ea typeface="Times New Roman" panose="02020603050405020304" pitchFamily="18" charset="0"/>
            </a:endParaRPr>
          </a:p>
          <a:p>
            <a:pPr marL="0" marR="38100">
              <a:spcBef>
                <a:spcPts val="0"/>
              </a:spcBef>
              <a:spcAft>
                <a:spcPts val="0"/>
              </a:spcAft>
            </a:pPr>
            <a:r>
              <a:rPr lang="en-US" sz="1800" b="1" dirty="0">
                <a:effectLst/>
                <a:ea typeface="Times New Roman" panose="02020603050405020304" pitchFamily="18" charset="0"/>
              </a:rPr>
              <a:t>The Center for Community Engagement, Environmental Justice, and Health </a:t>
            </a:r>
            <a:r>
              <a:rPr lang="en-US" sz="1800" dirty="0">
                <a:effectLst/>
                <a:ea typeface="Times New Roman" panose="02020603050405020304" pitchFamily="18" charset="0"/>
              </a:rPr>
              <a:t>(CEEJH), and </a:t>
            </a:r>
            <a:r>
              <a:rPr lang="en-US" sz="1800" b="1" dirty="0">
                <a:effectLst/>
                <a:ea typeface="Times New Roman" panose="02020603050405020304" pitchFamily="18" charset="0"/>
              </a:rPr>
              <a:t>the University of Maryland Environmental Finance Center</a:t>
            </a:r>
            <a:r>
              <a:rPr lang="en-US" sz="1800" dirty="0">
                <a:effectLst/>
                <a:ea typeface="Times New Roman" panose="02020603050405020304" pitchFamily="18" charset="0"/>
              </a:rPr>
              <a:t> (UMD EFC). (Co-facilitator) </a:t>
            </a:r>
          </a:p>
          <a:p>
            <a:pPr marL="0" marR="38100">
              <a:spcBef>
                <a:spcPts val="0"/>
              </a:spcBef>
              <a:spcAft>
                <a:spcPts val="0"/>
              </a:spcAft>
            </a:pPr>
            <a:r>
              <a:rPr lang="en-US" sz="1800" b="1" dirty="0">
                <a:solidFill>
                  <a:srgbClr val="C45911"/>
                </a:solidFill>
                <a:effectLst/>
                <a:ea typeface="EB Garamond" panose="00000500000000000000" pitchFamily="2" charset="0"/>
              </a:rPr>
              <a:t> </a:t>
            </a:r>
            <a:endParaRPr lang="en-US" sz="1800" dirty="0">
              <a:effectLst/>
              <a:ea typeface="Times New Roman" panose="02020603050405020304" pitchFamily="18" charset="0"/>
            </a:endParaRPr>
          </a:p>
          <a:p>
            <a:pPr marL="0" marR="38100">
              <a:spcBef>
                <a:spcPts val="0"/>
              </a:spcBef>
              <a:spcAft>
                <a:spcPts val="0"/>
              </a:spcAft>
            </a:pPr>
            <a:r>
              <a:rPr lang="en-US" sz="1800" b="1" u="sng" dirty="0">
                <a:solidFill>
                  <a:srgbClr val="C45911"/>
                </a:solidFill>
                <a:effectLst/>
                <a:ea typeface="EB Garamond" panose="00000500000000000000" pitchFamily="2" charset="0"/>
              </a:rPr>
              <a:t>Region 3 Partners </a:t>
            </a:r>
            <a:endParaRPr lang="en-US" sz="1800" u="sng" dirty="0">
              <a:effectLst/>
              <a:ea typeface="Times New Roman" panose="02020603050405020304" pitchFamily="18" charset="0"/>
            </a:endParaRPr>
          </a:p>
          <a:p>
            <a:pPr marL="342900" marR="38100" lvl="0" indent="-342900" eaLnBrk="0" hangingPunct="0">
              <a:lnSpc>
                <a:spcPct val="111000"/>
              </a:lnSpc>
              <a:spcBef>
                <a:spcPts val="0"/>
              </a:spcBef>
              <a:spcAft>
                <a:spcPts val="0"/>
              </a:spcAft>
              <a:buSzPts val="1100"/>
              <a:buFont typeface="+mj-lt"/>
              <a:buAutoNum type="arabicPeriod"/>
              <a:tabLst>
                <a:tab pos="266700" algn="l"/>
              </a:tabLst>
            </a:pPr>
            <a:r>
              <a:rPr lang="en-US" sz="1800" b="1" dirty="0">
                <a:effectLst/>
                <a:ea typeface="Calibri" panose="020F0502020204030204" pitchFamily="34" charset="0"/>
                <a:cs typeface="Calibri" panose="020F0502020204030204" pitchFamily="34" charset="0"/>
              </a:rPr>
              <a:t>Centro De Apoyo Familiar (CAF) (VA)</a:t>
            </a:r>
            <a:endParaRPr lang="en-US" sz="1600" b="1" dirty="0">
              <a:effectLst/>
              <a:ea typeface="Calibri" panose="020F0502020204030204" pitchFamily="34" charset="0"/>
              <a:cs typeface="Calibri" panose="020F0502020204030204" pitchFamily="34" charset="0"/>
            </a:endParaRPr>
          </a:p>
          <a:p>
            <a:pPr marL="342900" marR="38100" lvl="0" indent="-342900" eaLnBrk="0" hangingPunct="0">
              <a:lnSpc>
                <a:spcPct val="111000"/>
              </a:lnSpc>
              <a:spcBef>
                <a:spcPts val="0"/>
              </a:spcBef>
              <a:spcAft>
                <a:spcPts val="0"/>
              </a:spcAft>
              <a:buSzPts val="1100"/>
              <a:buFont typeface="+mj-lt"/>
              <a:buAutoNum type="arabicPeriod"/>
              <a:tabLst>
                <a:tab pos="266700" algn="l"/>
              </a:tabLst>
            </a:pPr>
            <a:r>
              <a:rPr lang="en-US" sz="1800" b="1" dirty="0">
                <a:effectLst/>
                <a:ea typeface="Calibri" panose="020F0502020204030204" pitchFamily="34" charset="0"/>
                <a:cs typeface="Calibri" panose="020F0502020204030204" pitchFamily="34" charset="0"/>
              </a:rPr>
              <a:t>South Baltimore Community Land Trust (MD) </a:t>
            </a:r>
            <a:endParaRPr lang="en-US" sz="1600" b="1" dirty="0">
              <a:effectLst/>
              <a:ea typeface="Calibri" panose="020F0502020204030204" pitchFamily="34" charset="0"/>
              <a:cs typeface="Calibri" panose="020F0502020204030204" pitchFamily="34" charset="0"/>
            </a:endParaRPr>
          </a:p>
          <a:p>
            <a:pPr marL="342900" marR="38100" lvl="0" indent="-342900" eaLnBrk="0" hangingPunct="0">
              <a:lnSpc>
                <a:spcPct val="111000"/>
              </a:lnSpc>
              <a:spcBef>
                <a:spcPts val="0"/>
              </a:spcBef>
              <a:spcAft>
                <a:spcPts val="0"/>
              </a:spcAft>
              <a:buSzPts val="1100"/>
              <a:buFont typeface="+mj-lt"/>
              <a:buAutoNum type="arabicPeriod"/>
              <a:tabLst>
                <a:tab pos="266700" algn="l"/>
              </a:tabLst>
            </a:pPr>
            <a:r>
              <a:rPr lang="en-US" sz="1800" b="1" dirty="0">
                <a:effectLst/>
                <a:highlight>
                  <a:srgbClr val="C0C0C0"/>
                </a:highlight>
                <a:ea typeface="Calibri" panose="020F0502020204030204" pitchFamily="34" charset="0"/>
                <a:cs typeface="Calibri" panose="020F0502020204030204" pitchFamily="34" charset="0"/>
              </a:rPr>
              <a:t>Overbrook Environmental Education Center (PA) </a:t>
            </a:r>
            <a:endParaRPr lang="en-US" sz="1600" b="1" dirty="0">
              <a:effectLst/>
              <a:highlight>
                <a:srgbClr val="C0C0C0"/>
              </a:highlight>
              <a:ea typeface="Calibri" panose="020F0502020204030204" pitchFamily="34" charset="0"/>
              <a:cs typeface="Calibri" panose="020F0502020204030204" pitchFamily="34" charset="0"/>
            </a:endParaRPr>
          </a:p>
          <a:p>
            <a:pPr marL="342900" marR="38100" lvl="0" indent="-342900" eaLnBrk="0" hangingPunct="0">
              <a:lnSpc>
                <a:spcPct val="111000"/>
              </a:lnSpc>
              <a:spcBef>
                <a:spcPts val="0"/>
              </a:spcBef>
              <a:spcAft>
                <a:spcPts val="0"/>
              </a:spcAft>
              <a:buSzPts val="1100"/>
              <a:buFont typeface="+mj-lt"/>
              <a:buAutoNum type="arabicPeriod"/>
              <a:tabLst>
                <a:tab pos="266700" algn="l"/>
              </a:tabLst>
            </a:pPr>
            <a:r>
              <a:rPr lang="en-US" sz="1800" b="1" dirty="0">
                <a:effectLst/>
                <a:ea typeface="Calibri" panose="020F0502020204030204" pitchFamily="34" charset="0"/>
                <a:cs typeface="Calibri" panose="020F0502020204030204" pitchFamily="34" charset="0"/>
              </a:rPr>
              <a:t>Sussex Health &amp; Environmental Network (DE) </a:t>
            </a:r>
            <a:endParaRPr lang="en-US" sz="1600" b="1" dirty="0">
              <a:effectLst/>
              <a:ea typeface="Calibri" panose="020F0502020204030204" pitchFamily="34" charset="0"/>
              <a:cs typeface="Calibri" panose="020F0502020204030204" pitchFamily="34" charset="0"/>
            </a:endParaRPr>
          </a:p>
          <a:p>
            <a:pPr marL="342900" marR="38100" lvl="0" indent="-342900" eaLnBrk="0" hangingPunct="0">
              <a:lnSpc>
                <a:spcPct val="111000"/>
              </a:lnSpc>
              <a:spcBef>
                <a:spcPts val="0"/>
              </a:spcBef>
              <a:spcAft>
                <a:spcPts val="0"/>
              </a:spcAft>
              <a:buSzPts val="1100"/>
              <a:buFont typeface="+mj-lt"/>
              <a:buAutoNum type="arabicPeriod"/>
              <a:tabLst>
                <a:tab pos="266700" algn="l"/>
              </a:tabLst>
            </a:pPr>
            <a:r>
              <a:rPr lang="en-US" sz="1800" b="1" dirty="0">
                <a:effectLst/>
                <a:ea typeface="Calibri" panose="020F0502020204030204" pitchFamily="34" charset="0"/>
                <a:cs typeface="Calibri" panose="020F0502020204030204" pitchFamily="34" charset="0"/>
              </a:rPr>
              <a:t>Sentinels of Eastern Shore</a:t>
            </a:r>
            <a:r>
              <a:rPr lang="en-US" sz="1800" b="1" spc="-85"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Health (MD), and</a:t>
            </a:r>
            <a:endParaRPr lang="en-US" sz="1600" b="1" dirty="0">
              <a:effectLst/>
              <a:ea typeface="Calibri" panose="020F0502020204030204" pitchFamily="34" charset="0"/>
              <a:cs typeface="Calibri" panose="020F0502020204030204" pitchFamily="34" charset="0"/>
            </a:endParaRPr>
          </a:p>
          <a:p>
            <a:pPr marL="342900" marR="38100" lvl="0" indent="-342900" eaLnBrk="0" hangingPunct="0">
              <a:lnSpc>
                <a:spcPct val="111000"/>
              </a:lnSpc>
              <a:spcBef>
                <a:spcPts val="0"/>
              </a:spcBef>
              <a:spcAft>
                <a:spcPts val="0"/>
              </a:spcAft>
              <a:buSzPts val="1100"/>
              <a:buFont typeface="+mj-lt"/>
              <a:buAutoNum type="arabicPeriod"/>
              <a:tabLst>
                <a:tab pos="266700" algn="l"/>
              </a:tabLst>
            </a:pPr>
            <a:r>
              <a:rPr lang="en-US" sz="1800" b="1" dirty="0">
                <a:effectLst/>
                <a:ea typeface="Calibri" panose="020F0502020204030204" pitchFamily="34" charset="0"/>
                <a:cs typeface="Calibri" panose="020F0502020204030204" pitchFamily="34" charset="0"/>
              </a:rPr>
              <a:t> Empower</a:t>
            </a:r>
            <a:r>
              <a:rPr lang="en-US" sz="1800" b="1" spc="-10"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DC.</a:t>
            </a:r>
            <a:endParaRPr lang="en-US" sz="1600" b="1" dirty="0">
              <a:effectLst/>
              <a:ea typeface="Calibri" panose="020F0502020204030204" pitchFamily="34" charset="0"/>
              <a:cs typeface="Calibri" panose="020F0502020204030204" pitchFamily="34" charset="0"/>
            </a:endParaRPr>
          </a:p>
          <a:p>
            <a:pPr marL="342900" marR="38100" lvl="0" indent="-342900" eaLnBrk="0" hangingPunct="0">
              <a:lnSpc>
                <a:spcPct val="111000"/>
              </a:lnSpc>
              <a:spcBef>
                <a:spcPts val="0"/>
              </a:spcBef>
              <a:spcAft>
                <a:spcPts val="0"/>
              </a:spcAft>
              <a:buSzPts val="1100"/>
              <a:buFont typeface="+mj-lt"/>
              <a:buAutoNum type="arabicPeriod"/>
              <a:tabLst>
                <a:tab pos="266700" algn="l"/>
              </a:tabLst>
            </a:pPr>
            <a:r>
              <a:rPr lang="en-US" sz="1800" b="1" dirty="0">
                <a:effectLst/>
                <a:ea typeface="Calibri" panose="020F0502020204030204" pitchFamily="34" charset="0"/>
                <a:cs typeface="Calibri" panose="020F0502020204030204" pitchFamily="34" charset="0"/>
              </a:rPr>
              <a:t>Morgan State University (MD) will</a:t>
            </a:r>
            <a:r>
              <a:rPr lang="en-US" sz="1800" b="1" spc="-55"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serve as the primary HBCU Hub.</a:t>
            </a:r>
            <a:endParaRPr lang="en-US" sz="1600" b="1" dirty="0">
              <a:effectLst/>
              <a:ea typeface="Calibri" panose="020F0502020204030204" pitchFamily="34" charset="0"/>
              <a:cs typeface="Calibri" panose="020F0502020204030204" pitchFamily="34" charset="0"/>
            </a:endParaRPr>
          </a:p>
          <a:p>
            <a:pPr marL="342900" marR="38100" lvl="0" indent="-342900" eaLnBrk="0" hangingPunct="0">
              <a:lnSpc>
                <a:spcPct val="111000"/>
              </a:lnSpc>
              <a:spcBef>
                <a:spcPts val="0"/>
              </a:spcBef>
              <a:spcAft>
                <a:spcPts val="0"/>
              </a:spcAft>
              <a:buSzPts val="1100"/>
              <a:buFont typeface="+mj-lt"/>
              <a:buAutoNum type="arabicPeriod"/>
              <a:tabLst>
                <a:tab pos="266700" algn="l"/>
              </a:tabLst>
            </a:pPr>
            <a:r>
              <a:rPr lang="en-US" sz="1800" b="1" dirty="0">
                <a:effectLst/>
                <a:ea typeface="Calibri" panose="020F0502020204030204" pitchFamily="34" charset="0"/>
                <a:cs typeface="Calibri" panose="020F0502020204030204" pitchFamily="34" charset="0"/>
              </a:rPr>
              <a:t>West Virginia State University (VA) will act as a hybrid HBCU and community</a:t>
            </a:r>
            <a:r>
              <a:rPr lang="en-US" sz="1800" b="1" spc="-60"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Hub.</a:t>
            </a:r>
            <a:endParaRPr lang="en-US" sz="1600" b="1" dirty="0">
              <a:effectLst/>
              <a:ea typeface="Calibri" panose="020F0502020204030204" pitchFamily="34" charset="0"/>
              <a:cs typeface="Calibri" panose="020F0502020204030204" pitchFamily="34" charset="0"/>
            </a:endParaRPr>
          </a:p>
          <a:p>
            <a:pPr marL="266065" marR="38100" eaLnBrk="0" hangingPunct="0">
              <a:lnSpc>
                <a:spcPct val="111000"/>
              </a:lnSpc>
              <a:spcBef>
                <a:spcPts val="0"/>
              </a:spcBef>
              <a:spcAft>
                <a:spcPts val="0"/>
              </a:spcAft>
              <a:tabLst>
                <a:tab pos="266700" algn="l"/>
              </a:tabLst>
            </a:pPr>
            <a:r>
              <a:rPr lang="en-US" sz="1800" dirty="0">
                <a:effectLst/>
                <a:ea typeface="Calibri" panose="020F0502020204030204" pitchFamily="34" charset="0"/>
                <a:cs typeface="Calibri" panose="020F0502020204030204" pitchFamily="34" charset="0"/>
              </a:rPr>
              <a:t> </a:t>
            </a:r>
            <a:endParaRPr lang="en-US" sz="1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solidFill>
                  <a:srgbClr val="FFFFFF"/>
                </a:solidFill>
                <a:effectLst/>
                <a:latin typeface="EB Garamond" panose="00000500000000000000" pitchFamily="2" charset="0"/>
                <a:ea typeface="EB Garamond" panose="00000500000000000000" pitchFamily="2" charset="0"/>
                <a:cs typeface="EB Garamond" panose="00000500000000000000" pitchFamily="2" charset="0"/>
              </a:rPr>
              <a:t>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3199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85677-C6E1-8DF4-4D63-02A0198694B9}"/>
              </a:ext>
            </a:extLst>
          </p:cNvPr>
          <p:cNvSpPr>
            <a:spLocks noGrp="1"/>
          </p:cNvSpPr>
          <p:nvPr>
            <p:ph type="title"/>
          </p:nvPr>
        </p:nvSpPr>
        <p:spPr>
          <a:xfrm>
            <a:off x="2015154" y="365125"/>
            <a:ext cx="9338645" cy="1730375"/>
          </a:xfrm>
        </p:spPr>
        <p:txBody>
          <a:bodyPr>
            <a:normAutofit/>
          </a:bodyPr>
          <a:lstStyle/>
          <a:p>
            <a:pPr algn="ctr"/>
            <a:r>
              <a:rPr lang="en-US" sz="3600" b="0" dirty="0">
                <a:latin typeface="+mn-lt"/>
              </a:rPr>
              <a:t>To inquire about technical assistance or to volunteer as a Region 3  service provider:</a:t>
            </a:r>
            <a:endParaRPr lang="en-US" sz="3600" dirty="0">
              <a:latin typeface="+mn-lt"/>
            </a:endParaRPr>
          </a:p>
        </p:txBody>
      </p:sp>
      <p:sp>
        <p:nvSpPr>
          <p:cNvPr id="5" name="TextBox 4">
            <a:extLst>
              <a:ext uri="{FF2B5EF4-FFF2-40B4-BE49-F238E27FC236}">
                <a16:creationId xmlns:a16="http://schemas.microsoft.com/office/drawing/2014/main" id="{148D4DAF-A6A2-9D01-45AE-82197F171E41}"/>
              </a:ext>
            </a:extLst>
          </p:cNvPr>
          <p:cNvSpPr txBox="1"/>
          <p:nvPr/>
        </p:nvSpPr>
        <p:spPr>
          <a:xfrm>
            <a:off x="3048000" y="1684199"/>
            <a:ext cx="6096000" cy="5016758"/>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sz="2000" b="0" i="0" u="none" strike="noStrike" baseline="0" dirty="0">
              <a:latin typeface="Calibri" panose="020F0502020204030204" pitchFamily="34" charset="0"/>
              <a:ea typeface="Calibri" panose="020F0502020204030204" pitchFamily="34" charset="0"/>
              <a:cs typeface="Calibri" panose="020F0502020204030204" pitchFamily="34" charset="0"/>
            </a:endParaRPr>
          </a:p>
          <a:p>
            <a:pPr marR="4670" algn="l"/>
            <a:r>
              <a:rPr lang="en-US" sz="2000" b="1" dirty="0">
                <a:latin typeface="Calibri" panose="020F0502020204030204" pitchFamily="34" charset="0"/>
                <a:ea typeface="Calibri" panose="020F0502020204030204" pitchFamily="34" charset="0"/>
                <a:cs typeface="Calibri" panose="020F0502020204030204" pitchFamily="34" charset="0"/>
              </a:rPr>
              <a:t>P</a:t>
            </a:r>
            <a:r>
              <a:rPr lang="en-US" sz="2000" b="1" i="0" u="none" strike="noStrike" baseline="0" dirty="0">
                <a:latin typeface="Calibri" panose="020F0502020204030204" pitchFamily="34" charset="0"/>
                <a:ea typeface="Calibri" panose="020F0502020204030204" pitchFamily="34" charset="0"/>
                <a:cs typeface="Calibri" panose="020F0502020204030204" pitchFamily="34" charset="0"/>
              </a:rPr>
              <a:t>lease call: </a:t>
            </a:r>
          </a:p>
          <a:p>
            <a:pPr marR="0" algn="l"/>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(202) 792-5350 or 1-800-757-1405</a:t>
            </a:r>
          </a:p>
          <a:p>
            <a:pPr marR="0" algn="l"/>
            <a:endParaRPr lang="en-US" sz="2000" b="1" i="0" u="none" strike="noStrike" baseline="0" dirty="0">
              <a:latin typeface="Calibri" panose="020F0502020204030204" pitchFamily="34" charset="0"/>
              <a:ea typeface="Calibri" panose="020F0502020204030204" pitchFamily="34" charset="0"/>
              <a:cs typeface="Calibri" panose="020F0502020204030204" pitchFamily="34" charset="0"/>
            </a:endParaRPr>
          </a:p>
          <a:p>
            <a:pPr marR="0" algn="l"/>
            <a:r>
              <a:rPr lang="en-US" sz="2000" b="1" i="0" u="none" strike="noStrike" baseline="0" dirty="0">
                <a:latin typeface="Calibri" panose="020F0502020204030204" pitchFamily="34" charset="0"/>
                <a:ea typeface="Calibri" panose="020F0502020204030204" pitchFamily="34" charset="0"/>
                <a:cs typeface="Calibri" panose="020F0502020204030204" pitchFamily="34" charset="0"/>
              </a:rPr>
              <a:t>Website: </a:t>
            </a:r>
            <a:endParaRPr lang="en-US" sz="2000" b="0" i="0" u="none" strike="noStrike" baseline="0" dirty="0">
              <a:solidFill>
                <a:srgbClr val="0562C1"/>
              </a:solidFill>
              <a:latin typeface="Calibri" panose="020F0502020204030204" pitchFamily="34" charset="0"/>
              <a:ea typeface="Calibri" panose="020F0502020204030204" pitchFamily="34" charset="0"/>
              <a:cs typeface="Calibri" panose="020F0502020204030204" pitchFamily="34" charset="0"/>
            </a:endParaRPr>
          </a:p>
          <a:p>
            <a:pPr marR="0" algn="l"/>
            <a:r>
              <a:rPr lang="en-US" sz="2000" b="0" i="0" u="none" strike="noStrike" baseline="0" dirty="0">
                <a:solidFill>
                  <a:srgbClr val="0562C1"/>
                </a:solidFill>
                <a:latin typeface="Calibri" panose="020F0502020204030204" pitchFamily="34" charset="0"/>
                <a:ea typeface="Calibri" panose="020F0502020204030204" pitchFamily="34" charset="0"/>
                <a:cs typeface="Calibri" panose="020F0502020204030204" pitchFamily="34" charset="0"/>
                <a:hlinkClick r:id="rId2"/>
              </a:rPr>
              <a:t>https://www.nwf.org/Our-Work/Environmental-Justice/Region-3-TCTAC</a:t>
            </a:r>
            <a:endParaRPr lang="en-US" sz="2000" b="0" i="0" u="none" strike="noStrike" baseline="0" dirty="0">
              <a:solidFill>
                <a:srgbClr val="0562C1"/>
              </a:solidFill>
              <a:latin typeface="Calibri" panose="020F0502020204030204" pitchFamily="34" charset="0"/>
              <a:ea typeface="Calibri" panose="020F0502020204030204" pitchFamily="34" charset="0"/>
              <a:cs typeface="Calibri" panose="020F0502020204030204" pitchFamily="34" charset="0"/>
            </a:endParaRPr>
          </a:p>
          <a:p>
            <a:pPr marR="0" algn="l"/>
            <a:endParaRPr lang="en-US" sz="2000" b="0" i="0" u="none" strike="noStrike" baseline="0" dirty="0">
              <a:solidFill>
                <a:srgbClr val="0562C1"/>
              </a:solidFill>
              <a:latin typeface="Calibri" panose="020F0502020204030204" pitchFamily="34" charset="0"/>
              <a:ea typeface="Calibri" panose="020F0502020204030204" pitchFamily="34" charset="0"/>
              <a:cs typeface="Calibri" panose="020F0502020204030204" pitchFamily="34" charset="0"/>
            </a:endParaRPr>
          </a:p>
          <a:p>
            <a:pPr marR="0" algn="l"/>
            <a:r>
              <a:rPr lang="en-US" sz="2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Intake Form: </a:t>
            </a:r>
            <a:r>
              <a:rPr lang="en-US" sz="2000" b="0" i="0" u="none" strike="noStrike" baseline="0" dirty="0">
                <a:solidFill>
                  <a:srgbClr val="0562C1"/>
                </a:solidFill>
                <a:latin typeface="Calibri" panose="020F0502020204030204" pitchFamily="34" charset="0"/>
                <a:ea typeface="Calibri" panose="020F0502020204030204" pitchFamily="34" charset="0"/>
                <a:cs typeface="Calibri" panose="020F0502020204030204" pitchFamily="34" charset="0"/>
                <a:hlinkClick r:id="rId3"/>
              </a:rPr>
              <a:t>https://airtable.com/appZGWGjVj5Q6UGWc/paghQkRVxCrKUI3nq/form</a:t>
            </a:r>
            <a:endParaRPr lang="en-US" sz="2000" b="0" i="0" u="none" strike="noStrike" baseline="0" dirty="0">
              <a:solidFill>
                <a:srgbClr val="0562C1"/>
              </a:solidFill>
              <a:latin typeface="Calibri" panose="020F0502020204030204" pitchFamily="34" charset="0"/>
              <a:ea typeface="Calibri" panose="020F0502020204030204" pitchFamily="34" charset="0"/>
              <a:cs typeface="Calibri" panose="020F0502020204030204" pitchFamily="34" charset="0"/>
            </a:endParaRPr>
          </a:p>
          <a:p>
            <a:pPr marR="0" algn="l"/>
            <a:endParaRPr lang="en-US" sz="2000" b="0" i="0" u="none" strike="noStrike" baseline="0" dirty="0">
              <a:solidFill>
                <a:srgbClr val="0562C1"/>
              </a:solidFill>
              <a:latin typeface="Calibri" panose="020F0502020204030204" pitchFamily="34" charset="0"/>
              <a:ea typeface="Calibri" panose="020F0502020204030204" pitchFamily="34" charset="0"/>
              <a:cs typeface="Calibri" panose="020F0502020204030204" pitchFamily="34" charset="0"/>
            </a:endParaRPr>
          </a:p>
          <a:p>
            <a:pPr marR="0" algn="l"/>
            <a:r>
              <a:rPr lang="en-US" sz="2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To Subscribe to the mailing list: </a:t>
            </a:r>
            <a:r>
              <a:rPr lang="en-US" sz="2000" b="0" i="0" u="none" strike="noStrike" baseline="0" dirty="0">
                <a:solidFill>
                  <a:srgbClr val="0562C1"/>
                </a:solidFill>
                <a:latin typeface="Calibri" panose="020F0502020204030204" pitchFamily="34" charset="0"/>
                <a:ea typeface="Calibri" panose="020F0502020204030204" pitchFamily="34" charset="0"/>
                <a:cs typeface="Calibri" panose="020F0502020204030204" pitchFamily="34" charset="0"/>
                <a:hlinkClick r:id="rId4"/>
              </a:rPr>
              <a:t>http://eepurl.com/iDtc16</a:t>
            </a:r>
            <a:endParaRPr lang="en-US" sz="2000" b="0" i="0" u="none" strike="noStrike" baseline="0" dirty="0">
              <a:solidFill>
                <a:srgbClr val="0562C1"/>
              </a:solidFill>
              <a:latin typeface="Calibri" panose="020F0502020204030204" pitchFamily="34" charset="0"/>
              <a:ea typeface="Calibri" panose="020F0502020204030204" pitchFamily="34" charset="0"/>
              <a:cs typeface="Calibri" panose="020F0502020204030204" pitchFamily="34" charset="0"/>
            </a:endParaRPr>
          </a:p>
          <a:p>
            <a:pPr marR="0" algn="l"/>
            <a:endParaRPr lang="en-US" sz="2000" b="0" i="0" u="none" strike="noStrike" baseline="0" dirty="0">
              <a:solidFill>
                <a:srgbClr val="0562C1"/>
              </a:solidFill>
              <a:latin typeface="Arial" panose="020B0604020202020204" pitchFamily="34" charset="0"/>
            </a:endParaRPr>
          </a:p>
        </p:txBody>
      </p:sp>
    </p:spTree>
    <p:extLst>
      <p:ext uri="{BB962C8B-B14F-4D97-AF65-F5344CB8AC3E}">
        <p14:creationId xmlns:p14="http://schemas.microsoft.com/office/powerpoint/2010/main" val="514317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assy area with trees&#10;&#10;Description automatically generated">
            <a:extLst>
              <a:ext uri="{FF2B5EF4-FFF2-40B4-BE49-F238E27FC236}">
                <a16:creationId xmlns:a16="http://schemas.microsoft.com/office/drawing/2014/main" id="{CB6BC26C-97AB-EA85-4838-ABAC0192126F}"/>
              </a:ext>
            </a:extLst>
          </p:cNvPr>
          <p:cNvPicPr>
            <a:picLocks noChangeAspect="1"/>
          </p:cNvPicPr>
          <p:nvPr/>
        </p:nvPicPr>
        <p:blipFill rotWithShape="1">
          <a:blip r:embed="rId2"/>
          <a:srcRect l="13818" b="9091"/>
          <a:stretch/>
        </p:blipFill>
        <p:spPr>
          <a:xfrm rot="10800000">
            <a:off x="3523488" y="10"/>
            <a:ext cx="8668512" cy="6857990"/>
          </a:xfrm>
          <a:prstGeom prst="rect">
            <a:avLst/>
          </a:prstGeom>
        </p:spPr>
      </p:pic>
      <p:sp>
        <p:nvSpPr>
          <p:cNvPr id="20" name="Rectangle 19">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3168062-7127-3E1F-9DF4-CEBD43ABE7D6}"/>
              </a:ext>
            </a:extLst>
          </p:cNvPr>
          <p:cNvSpPr/>
          <p:nvPr/>
        </p:nvSpPr>
        <p:spPr>
          <a:xfrm>
            <a:off x="123062" y="2801748"/>
            <a:ext cx="4144137" cy="32072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algn="ctr">
              <a:lnSpc>
                <a:spcPct val="90000"/>
              </a:lnSpc>
              <a:spcAft>
                <a:spcPts val="600"/>
              </a:spcAft>
            </a:pPr>
            <a:r>
              <a:rPr lang="en-US" sz="2800" b="1" dirty="0">
                <a:solidFill>
                  <a:schemeClr val="accent6">
                    <a:lumMod val="75000"/>
                  </a:schemeClr>
                </a:solidFill>
              </a:rPr>
              <a:t>Overbrook Environmental Education Center </a:t>
            </a:r>
          </a:p>
          <a:p>
            <a:pPr algn="ctr">
              <a:lnSpc>
                <a:spcPct val="90000"/>
              </a:lnSpc>
              <a:spcAft>
                <a:spcPts val="600"/>
              </a:spcAft>
            </a:pPr>
            <a:endParaRPr lang="en-US" sz="2400" b="1" dirty="0">
              <a:solidFill>
                <a:schemeClr val="accent6">
                  <a:lumMod val="75000"/>
                </a:schemeClr>
              </a:solidFill>
            </a:endParaRPr>
          </a:p>
          <a:p>
            <a:pPr algn="ctr">
              <a:lnSpc>
                <a:spcPct val="90000"/>
              </a:lnSpc>
              <a:spcAft>
                <a:spcPts val="600"/>
              </a:spcAft>
            </a:pPr>
            <a:r>
              <a:rPr lang="en-US" sz="2400" dirty="0">
                <a:solidFill>
                  <a:schemeClr val="accent6">
                    <a:lumMod val="75000"/>
                  </a:schemeClr>
                </a:solidFill>
              </a:rPr>
              <a:t>6134 Lancaster Avenue</a:t>
            </a:r>
          </a:p>
          <a:p>
            <a:pPr algn="ctr">
              <a:lnSpc>
                <a:spcPct val="90000"/>
              </a:lnSpc>
              <a:spcAft>
                <a:spcPts val="600"/>
              </a:spcAft>
            </a:pPr>
            <a:r>
              <a:rPr lang="en-US" sz="2400" dirty="0">
                <a:solidFill>
                  <a:schemeClr val="accent6">
                    <a:lumMod val="75000"/>
                  </a:schemeClr>
                </a:solidFill>
              </a:rPr>
              <a:t>Philadelphia, PA 19151</a:t>
            </a:r>
          </a:p>
          <a:p>
            <a:pPr algn="ctr">
              <a:lnSpc>
                <a:spcPct val="90000"/>
              </a:lnSpc>
              <a:spcAft>
                <a:spcPts val="600"/>
              </a:spcAft>
            </a:pPr>
            <a:r>
              <a:rPr lang="en-US" sz="2400" dirty="0">
                <a:solidFill>
                  <a:schemeClr val="accent6">
                    <a:lumMod val="75000"/>
                  </a:schemeClr>
                </a:solidFill>
                <a:hlinkClick r:id="rId3">
                  <a:extLst>
                    <a:ext uri="{A12FA001-AC4F-418D-AE19-62706E023703}">
                      <ahyp:hlinkClr xmlns:ahyp="http://schemas.microsoft.com/office/drawing/2018/hyperlinkcolor" val="tx"/>
                    </a:ext>
                  </a:extLst>
                </a:hlinkClick>
              </a:rPr>
              <a:t>www.overbrookcenter.org</a:t>
            </a:r>
            <a:r>
              <a:rPr lang="en-US" sz="2400" dirty="0">
                <a:solidFill>
                  <a:schemeClr val="accent6">
                    <a:lumMod val="75000"/>
                  </a:schemeClr>
                </a:solidFill>
              </a:rPr>
              <a:t> </a:t>
            </a:r>
          </a:p>
          <a:p>
            <a:pPr algn="ctr">
              <a:lnSpc>
                <a:spcPct val="90000"/>
              </a:lnSpc>
              <a:spcAft>
                <a:spcPts val="600"/>
              </a:spcAft>
            </a:pPr>
            <a:r>
              <a:rPr lang="en-US" sz="2400" dirty="0">
                <a:solidFill>
                  <a:schemeClr val="accent6">
                    <a:lumMod val="75000"/>
                  </a:schemeClr>
                </a:solidFill>
              </a:rPr>
              <a:t>215.879-7770</a:t>
            </a:r>
          </a:p>
        </p:txBody>
      </p:sp>
    </p:spTree>
    <p:extLst>
      <p:ext uri="{BB962C8B-B14F-4D97-AF65-F5344CB8AC3E}">
        <p14:creationId xmlns:p14="http://schemas.microsoft.com/office/powerpoint/2010/main" val="3051273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C1769-A81A-A208-CACA-EF4455B79DDA}"/>
              </a:ext>
            </a:extLst>
          </p:cNvPr>
          <p:cNvSpPr>
            <a:spLocks noGrp="1"/>
          </p:cNvSpPr>
          <p:nvPr>
            <p:ph type="title"/>
          </p:nvPr>
        </p:nvSpPr>
        <p:spPr>
          <a:xfrm>
            <a:off x="1968689" y="439839"/>
            <a:ext cx="9338645" cy="1543938"/>
          </a:xfrm>
        </p:spPr>
        <p:txBody>
          <a:bodyPr>
            <a:normAutofit fontScale="90000"/>
          </a:bodyPr>
          <a:lstStyle/>
          <a:p>
            <a:r>
              <a:rPr lang="en-US" dirty="0">
                <a:ea typeface="+mj-lt"/>
                <a:cs typeface="+mj-lt"/>
              </a:rPr>
              <a:t>Clean Air Act Section 138</a:t>
            </a:r>
            <a:br>
              <a:rPr lang="en-US" dirty="0">
                <a:ea typeface="+mj-lt"/>
                <a:cs typeface="+mj-lt"/>
              </a:rPr>
            </a:br>
            <a:r>
              <a:rPr lang="en-US" dirty="0">
                <a:ea typeface="+mj-lt"/>
                <a:cs typeface="+mj-lt"/>
              </a:rPr>
              <a:t>Overview</a:t>
            </a:r>
            <a:br>
              <a:rPr lang="en-US" dirty="0"/>
            </a:b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cs typeface="Calibri Light"/>
            </a:endParaRPr>
          </a:p>
        </p:txBody>
      </p:sp>
      <p:sp>
        <p:nvSpPr>
          <p:cNvPr id="3" name="Content Placeholder 2">
            <a:extLst>
              <a:ext uri="{FF2B5EF4-FFF2-40B4-BE49-F238E27FC236}">
                <a16:creationId xmlns:a16="http://schemas.microsoft.com/office/drawing/2014/main" id="{2487DD2F-EB09-4E1C-0347-6CF7852C1F83}"/>
              </a:ext>
            </a:extLst>
          </p:cNvPr>
          <p:cNvSpPr>
            <a:spLocks noGrp="1"/>
          </p:cNvSpPr>
          <p:nvPr>
            <p:ph idx="1"/>
          </p:nvPr>
        </p:nvSpPr>
        <p:spPr>
          <a:xfrm>
            <a:off x="1893469" y="1365550"/>
            <a:ext cx="10078553" cy="5185223"/>
          </a:xfrm>
        </p:spPr>
        <p:txBody>
          <a:bodyPr vert="horz" lIns="91440" tIns="45720" rIns="91440" bIns="45720" rtlCol="0" anchor="t">
            <a:normAutofit/>
          </a:bodyPr>
          <a:lstStyle/>
          <a:p>
            <a:endParaRPr lang="en-US" sz="3200" dirty="0"/>
          </a:p>
          <a:p>
            <a:r>
              <a:rPr lang="en-US" sz="3200" dirty="0">
                <a:cs typeface="Calibri"/>
              </a:rPr>
              <a:t>$2.8 Billion for financial assistance: </a:t>
            </a:r>
          </a:p>
          <a:p>
            <a:r>
              <a:rPr lang="en-US" sz="3200" dirty="0">
                <a:cs typeface="Calibri"/>
              </a:rPr>
              <a:t> $200 Million technical assistance for implementation </a:t>
            </a:r>
          </a:p>
          <a:p>
            <a:endParaRPr lang="en-US" sz="3200" dirty="0">
              <a:ea typeface="+mn-lt"/>
              <a:cs typeface="Calibri"/>
            </a:endParaRPr>
          </a:p>
          <a:p>
            <a:r>
              <a:rPr lang="en-US" sz="3200" dirty="0">
                <a:ea typeface="+mn-lt"/>
                <a:cs typeface="+mn-lt"/>
              </a:rPr>
              <a:t>•All grants must benefit disadvantaged communities as defined by the EPA Administrator </a:t>
            </a:r>
          </a:p>
          <a:p>
            <a:pPr marL="0" indent="0">
              <a:buNone/>
            </a:pPr>
            <a:endParaRPr lang="en-US" sz="3200" dirty="0">
              <a:ea typeface="+mn-lt"/>
              <a:cs typeface="+mn-lt"/>
            </a:endParaRPr>
          </a:p>
          <a:p>
            <a:r>
              <a:rPr lang="en-US" sz="3200" dirty="0"/>
              <a:t>Awards for grants eligible until </a:t>
            </a:r>
            <a:r>
              <a:rPr lang="en-US" sz="3200" u="sng" dirty="0"/>
              <a:t>September 30, 2026</a:t>
            </a:r>
            <a:endParaRPr lang="en-US" dirty="0">
              <a:cs typeface="Calibri"/>
            </a:endParaRPr>
          </a:p>
          <a:p>
            <a:pPr lvl="1"/>
            <a:endParaRPr lang="en-US" u="sng" dirty="0"/>
          </a:p>
        </p:txBody>
      </p:sp>
    </p:spTree>
    <p:extLst>
      <p:ext uri="{BB962C8B-B14F-4D97-AF65-F5344CB8AC3E}">
        <p14:creationId xmlns:p14="http://schemas.microsoft.com/office/powerpoint/2010/main" val="76465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520F-AC08-5F93-CDFE-896051B8731B}"/>
              </a:ext>
            </a:extLst>
          </p:cNvPr>
          <p:cNvSpPr>
            <a:spLocks noGrp="1"/>
          </p:cNvSpPr>
          <p:nvPr>
            <p:ph type="title"/>
          </p:nvPr>
        </p:nvSpPr>
        <p:spPr/>
        <p:txBody>
          <a:bodyPr/>
          <a:lstStyle/>
          <a:p>
            <a:r>
              <a:rPr lang="en-US" dirty="0"/>
              <a:t>Clean Air Act Section 138 </a:t>
            </a:r>
            <a:br>
              <a:rPr lang="en-US" dirty="0"/>
            </a:br>
            <a:r>
              <a:rPr lang="en-US" dirty="0"/>
              <a:t>Overview</a:t>
            </a:r>
          </a:p>
        </p:txBody>
      </p:sp>
      <p:sp>
        <p:nvSpPr>
          <p:cNvPr id="3" name="Content Placeholder 2">
            <a:extLst>
              <a:ext uri="{FF2B5EF4-FFF2-40B4-BE49-F238E27FC236}">
                <a16:creationId xmlns:a16="http://schemas.microsoft.com/office/drawing/2014/main" id="{49A7C4D0-CCA6-E9BC-1610-4D4CE445D038}"/>
              </a:ext>
            </a:extLst>
          </p:cNvPr>
          <p:cNvSpPr>
            <a:spLocks noGrp="1"/>
          </p:cNvSpPr>
          <p:nvPr>
            <p:ph idx="1"/>
          </p:nvPr>
        </p:nvSpPr>
        <p:spPr>
          <a:xfrm>
            <a:off x="1922226" y="1886673"/>
            <a:ext cx="9517837" cy="4707233"/>
          </a:xfrm>
        </p:spPr>
        <p:txBody>
          <a:bodyPr vert="horz" lIns="91440" tIns="45720" rIns="91440" bIns="45720" rtlCol="0" anchor="t">
            <a:normAutofit/>
          </a:bodyPr>
          <a:lstStyle/>
          <a:p>
            <a:pPr algn="just">
              <a:buNone/>
            </a:pPr>
            <a:r>
              <a:rPr lang="en-US" dirty="0">
                <a:ea typeface="+mn-lt"/>
                <a:cs typeface="+mn-lt"/>
              </a:rPr>
              <a:t>•Grants  activities generally including:</a:t>
            </a:r>
          </a:p>
          <a:p>
            <a:pPr algn="just">
              <a:buNone/>
            </a:pPr>
            <a:endParaRPr lang="en-US" dirty="0">
              <a:ea typeface="+mn-lt"/>
              <a:cs typeface="+mn-lt"/>
            </a:endParaRPr>
          </a:p>
          <a:p>
            <a:pPr lvl="1" algn="just"/>
            <a:r>
              <a:rPr lang="en-US" dirty="0">
                <a:ea typeface="+mn-lt"/>
                <a:cs typeface="+mn-lt"/>
              </a:rPr>
              <a:t>Pollution remediation and prevention</a:t>
            </a:r>
          </a:p>
          <a:p>
            <a:pPr lvl="1" algn="just"/>
            <a:r>
              <a:rPr lang="en-US" dirty="0">
                <a:ea typeface="+mn-lt"/>
                <a:cs typeface="+mn-lt"/>
              </a:rPr>
              <a:t>Workforce development tied to air pollution and greenhouse gas reductions</a:t>
            </a:r>
          </a:p>
          <a:p>
            <a:pPr lvl="1" algn="just"/>
            <a:r>
              <a:rPr lang="en-US" dirty="0">
                <a:ea typeface="+mn-lt"/>
                <a:cs typeface="+mn-lt"/>
              </a:rPr>
              <a:t>Climate adaptation and resiliency</a:t>
            </a:r>
          </a:p>
          <a:p>
            <a:pPr lvl="1" algn="just"/>
            <a:r>
              <a:rPr lang="en-US" dirty="0">
                <a:ea typeface="+mn-lt"/>
                <a:cs typeface="+mn-lt"/>
              </a:rPr>
              <a:t>Indoor air pollution, mitigating climate and health heat related issues</a:t>
            </a:r>
          </a:p>
          <a:p>
            <a:pPr lvl="1" algn="just"/>
            <a:r>
              <a:rPr lang="en-US" dirty="0">
                <a:ea typeface="+mn-lt"/>
                <a:cs typeface="+mn-lt"/>
              </a:rPr>
              <a:t>Facilitating engagement of disadvantaged communities in governmental processes  </a:t>
            </a:r>
          </a:p>
          <a:p>
            <a:pPr lvl="1" algn="just"/>
            <a:endParaRPr lang="en-US" dirty="0">
              <a:cs typeface="Calibri"/>
            </a:endParaRPr>
          </a:p>
          <a:p>
            <a:pPr algn="just"/>
            <a:r>
              <a:rPr lang="en-US" dirty="0">
                <a:ea typeface="+mn-lt"/>
                <a:cs typeface="+mn-lt"/>
              </a:rPr>
              <a:t>Provide Technical assistance to eligible grantees</a:t>
            </a:r>
            <a:endParaRPr lang="en-US" dirty="0">
              <a:latin typeface="Calibri" panose="020F0502020204030204" pitchFamily="34" charset="0"/>
              <a:ea typeface="Calibri" panose="020F0502020204030204" pitchFamily="34" charset="0"/>
              <a:cs typeface="Calibri"/>
            </a:endParaRPr>
          </a:p>
          <a:p>
            <a:pPr marR="0" algn="just"/>
            <a:endParaRPr lang="en-US" dirty="0">
              <a:latin typeface="Calibri" panose="020F0502020204030204" pitchFamily="34" charset="0"/>
              <a:ea typeface="Calibri" panose="020F0502020204030204" pitchFamily="34" charset="0"/>
              <a:cs typeface="Calibri"/>
            </a:endParaRPr>
          </a:p>
          <a:p>
            <a:pPr marL="0" indent="0" algn="just">
              <a:lnSpc>
                <a:spcPct val="107000"/>
              </a:lnSpc>
              <a:spcBef>
                <a:spcPts val="0"/>
              </a:spcBef>
              <a:spcAft>
                <a:spcPts val="800"/>
              </a:spcAft>
              <a:buNone/>
            </a:pPr>
            <a:endParaRPr lang="en-US" dirty="0">
              <a:latin typeface="Calibri" panose="020F0502020204030204" pitchFamily="34" charset="0"/>
              <a:cs typeface="Times New Roman" panose="02020603050405020304" pitchFamily="18" charset="0"/>
            </a:endParaRPr>
          </a:p>
          <a:p>
            <a:endParaRPr lang="en-US" dirty="0">
              <a:cs typeface="Calibri" panose="020F0502020204030204"/>
            </a:endParaRPr>
          </a:p>
        </p:txBody>
      </p:sp>
    </p:spTree>
    <p:extLst>
      <p:ext uri="{BB962C8B-B14F-4D97-AF65-F5344CB8AC3E}">
        <p14:creationId xmlns:p14="http://schemas.microsoft.com/office/powerpoint/2010/main" val="3790403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C1769-A81A-A208-CACA-EF4455B79DDA}"/>
              </a:ext>
            </a:extLst>
          </p:cNvPr>
          <p:cNvSpPr>
            <a:spLocks noGrp="1"/>
          </p:cNvSpPr>
          <p:nvPr>
            <p:ph type="title"/>
          </p:nvPr>
        </p:nvSpPr>
        <p:spPr>
          <a:xfrm>
            <a:off x="2038137" y="2568036"/>
            <a:ext cx="9338645" cy="1325563"/>
          </a:xfrm>
        </p:spPr>
        <p:txBody>
          <a:bodyPr>
            <a:normAutofit fontScale="90000"/>
          </a:bodyPr>
          <a:lstStyle/>
          <a:p>
            <a:r>
              <a:rPr lang="en-US" dirty="0">
                <a:ea typeface="+mj-lt"/>
                <a:cs typeface="+mj-lt"/>
              </a:rPr>
              <a:t>Clean Air Act Section 138 </a:t>
            </a:r>
            <a:br>
              <a:rPr lang="en-US" dirty="0">
                <a:ea typeface="+mj-lt"/>
                <a:cs typeface="+mj-lt"/>
              </a:rPr>
            </a:br>
            <a:r>
              <a:rPr lang="en-US" dirty="0">
                <a:ea typeface="+mj-lt"/>
                <a:cs typeface="+mj-lt"/>
              </a:rPr>
              <a:t>Overview</a:t>
            </a:r>
            <a:r>
              <a:rPr lang="en-US" dirty="0"/>
              <a:t> </a:t>
            </a:r>
            <a:br>
              <a:rPr lang="en-US" dirty="0"/>
            </a:b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3200" dirty="0"/>
              <a:t>All grantee proposals must be implemented within </a:t>
            </a:r>
            <a:r>
              <a:rPr lang="en-US" sz="3200" u="sng" dirty="0"/>
              <a:t>5 years</a:t>
            </a:r>
            <a:br>
              <a:rPr lang="en-US" sz="3200" u="sng" dirty="0"/>
            </a:br>
            <a:r>
              <a:rPr lang="en-US" sz="3200" dirty="0"/>
              <a:t>Eligibility </a:t>
            </a:r>
            <a:r>
              <a:rPr lang="en-US" sz="3200" u="sng" dirty="0"/>
              <a:t>limited </a:t>
            </a:r>
            <a:r>
              <a:rPr lang="en-US" sz="3200" dirty="0"/>
              <a:t>to:</a:t>
            </a:r>
            <a:br>
              <a:rPr lang="en-US" sz="3200" dirty="0"/>
            </a:br>
            <a:br>
              <a:rPr lang="en-US" sz="3200" dirty="0"/>
            </a:br>
            <a:r>
              <a:rPr lang="en-US" sz="2800" dirty="0">
                <a:latin typeface="Calibri" panose="020F0502020204030204" pitchFamily="34" charset="0"/>
                <a:ea typeface="Calibri" panose="020F0502020204030204" pitchFamily="34" charset="0"/>
                <a:cs typeface="Times New Roman" panose="02020603050405020304" pitchFamily="18" charset="0"/>
              </a:rPr>
              <a:t>C</a:t>
            </a:r>
            <a:r>
              <a:rPr lang="en-US" sz="2800" dirty="0">
                <a:effectLst/>
                <a:latin typeface="Calibri" panose="020F0502020204030204" pitchFamily="34" charset="0"/>
                <a:ea typeface="Calibri" panose="020F0502020204030204" pitchFamily="34" charset="0"/>
                <a:cs typeface="Times New Roman" panose="02020603050405020304" pitchFamily="18" charset="0"/>
              </a:rPr>
              <a:t>ommunity-based nonprofit organization</a:t>
            </a:r>
            <a:br>
              <a:rPr lang="en-US" sz="2800" u="sng"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Calibri" panose="020F0502020204030204" pitchFamily="34" charset="0"/>
                <a:ea typeface="Calibri" panose="020F0502020204030204" pitchFamily="34" charset="0"/>
                <a:cs typeface="Times New Roman" panose="02020603050405020304" pitchFamily="18" charset="0"/>
              </a:rPr>
              <a:t>P</a:t>
            </a:r>
            <a:r>
              <a:rPr lang="en-US" sz="2800" dirty="0">
                <a:effectLst/>
                <a:latin typeface="Calibri" panose="020F0502020204030204" pitchFamily="34" charset="0"/>
                <a:ea typeface="Calibri" panose="020F0502020204030204" pitchFamily="34" charset="0"/>
                <a:cs typeface="Times New Roman" panose="02020603050405020304" pitchFamily="18" charset="0"/>
              </a:rPr>
              <a:t>artnership of community-based nonprofit organizations</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Calibri" panose="020F0502020204030204" pitchFamily="34" charset="0"/>
                <a:ea typeface="Calibri" panose="020F0502020204030204" pitchFamily="34" charset="0"/>
                <a:cs typeface="Times New Roman" panose="02020603050405020304" pitchFamily="18" charset="0"/>
              </a:rPr>
              <a:t>Partnership be</a:t>
            </a:r>
            <a:r>
              <a:rPr lang="en-US" sz="2800" dirty="0">
                <a:latin typeface="Calibri" panose="020F0502020204030204" pitchFamily="34" charset="0"/>
                <a:ea typeface="Calibri" panose="020F0502020204030204" pitchFamily="34" charset="0"/>
                <a:cs typeface="Times New Roman" panose="02020603050405020304" pitchFamily="18" charset="0"/>
              </a:rPr>
              <a:t>tween:</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Indian tribe, a local government, or an institution of higher education; and</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A </a:t>
            </a:r>
            <a:r>
              <a:rPr lang="en-US" sz="2400" dirty="0">
                <a:effectLst/>
                <a:latin typeface="Calibri" panose="020F0502020204030204" pitchFamily="34" charset="0"/>
                <a:ea typeface="Calibri" panose="020F0502020204030204" pitchFamily="34" charset="0"/>
                <a:cs typeface="Times New Roman" panose="02020603050405020304" pitchFamily="18" charset="0"/>
              </a:rPr>
              <a:t>community-based nonprofit organization</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cs typeface="Calibri Light"/>
            </a:endParaRPr>
          </a:p>
        </p:txBody>
      </p:sp>
      <p:sp>
        <p:nvSpPr>
          <p:cNvPr id="3" name="Content Placeholder 2">
            <a:extLst>
              <a:ext uri="{FF2B5EF4-FFF2-40B4-BE49-F238E27FC236}">
                <a16:creationId xmlns:a16="http://schemas.microsoft.com/office/drawing/2014/main" id="{2487DD2F-EB09-4E1C-0347-6CF7852C1F83}"/>
              </a:ext>
            </a:extLst>
          </p:cNvPr>
          <p:cNvSpPr>
            <a:spLocks noGrp="1"/>
          </p:cNvSpPr>
          <p:nvPr>
            <p:ph idx="1"/>
          </p:nvPr>
        </p:nvSpPr>
        <p:spPr>
          <a:xfrm>
            <a:off x="1893469" y="1643605"/>
            <a:ext cx="10078553" cy="4907168"/>
          </a:xfrm>
        </p:spPr>
        <p:txBody>
          <a:bodyPr vert="horz" lIns="91440" tIns="45720" rIns="91440" bIns="45720" rtlCol="0" anchor="t">
            <a:normAutofit/>
          </a:bodyPr>
          <a:lstStyle/>
          <a:p>
            <a:pPr algn="just">
              <a:buNone/>
            </a:pPr>
            <a:endParaRPr lang="en-US" dirty="0">
              <a:ea typeface="+mn-lt"/>
              <a:cs typeface="+mn-lt"/>
            </a:endParaRPr>
          </a:p>
          <a:p>
            <a:pPr marL="457200" lvl="1" indent="0">
              <a:buNone/>
            </a:pPr>
            <a:endParaRPr lang="en-US" u="sng" dirty="0"/>
          </a:p>
          <a:p>
            <a:pPr marL="457200" lvl="1" indent="0">
              <a:buNone/>
            </a:pPr>
            <a:endParaRPr lang="en-US" u="sng" dirty="0"/>
          </a:p>
          <a:p>
            <a:pPr marL="457200" lvl="1" indent="0">
              <a:buNone/>
            </a:pPr>
            <a:endParaRPr lang="en-US" u="sng" dirty="0"/>
          </a:p>
          <a:p>
            <a:pPr marL="457200" lvl="1" indent="0">
              <a:buNone/>
            </a:pPr>
            <a:endParaRPr lang="en-US" u="sng" dirty="0"/>
          </a:p>
          <a:p>
            <a:pPr marL="457200" lvl="1" indent="0">
              <a:buNone/>
            </a:pPr>
            <a:endParaRPr lang="en-US" u="sng" dirty="0"/>
          </a:p>
        </p:txBody>
      </p:sp>
    </p:spTree>
    <p:extLst>
      <p:ext uri="{BB962C8B-B14F-4D97-AF65-F5344CB8AC3E}">
        <p14:creationId xmlns:p14="http://schemas.microsoft.com/office/powerpoint/2010/main" val="1207411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A139219-EE8F-24A2-0509-DE9302D4B396}"/>
              </a:ext>
            </a:extLst>
          </p:cNvPr>
          <p:cNvGraphicFramePr/>
          <p:nvPr>
            <p:extLst>
              <p:ext uri="{D42A27DB-BD31-4B8C-83A1-F6EECF244321}">
                <p14:modId xmlns:p14="http://schemas.microsoft.com/office/powerpoint/2010/main" val="3399505966"/>
              </p:ext>
            </p:extLst>
          </p:nvPr>
        </p:nvGraphicFramePr>
        <p:xfrm>
          <a:off x="2051022" y="1219486"/>
          <a:ext cx="8942063" cy="4917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3">
            <a:extLst>
              <a:ext uri="{FF2B5EF4-FFF2-40B4-BE49-F238E27FC236}">
                <a16:creationId xmlns:a16="http://schemas.microsoft.com/office/drawing/2014/main" id="{EA394498-CD4C-E9EE-903A-04BA18C745FB}"/>
              </a:ext>
            </a:extLst>
          </p:cNvPr>
          <p:cNvSpPr txBox="1">
            <a:spLocks/>
          </p:cNvSpPr>
          <p:nvPr/>
        </p:nvSpPr>
        <p:spPr>
          <a:xfrm>
            <a:off x="2051022" y="718441"/>
            <a:ext cx="10134369" cy="10025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a:latin typeface="+mn-lt"/>
              </a:rPr>
              <a:t>Grants and Technical Assistance</a:t>
            </a:r>
            <a:endParaRPr lang="en-US" sz="3200" dirty="0">
              <a:latin typeface="+mn-lt"/>
            </a:endParaRPr>
          </a:p>
        </p:txBody>
      </p:sp>
    </p:spTree>
    <p:extLst>
      <p:ext uri="{BB962C8B-B14F-4D97-AF65-F5344CB8AC3E}">
        <p14:creationId xmlns:p14="http://schemas.microsoft.com/office/powerpoint/2010/main" val="70470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6013-4B62-2422-4A10-2EA223A369CA}"/>
              </a:ext>
            </a:extLst>
          </p:cNvPr>
          <p:cNvSpPr>
            <a:spLocks noGrp="1"/>
          </p:cNvSpPr>
          <p:nvPr>
            <p:ph type="title"/>
          </p:nvPr>
        </p:nvSpPr>
        <p:spPr>
          <a:xfrm>
            <a:off x="2015154" y="489816"/>
            <a:ext cx="9338645" cy="1325563"/>
          </a:xfrm>
        </p:spPr>
        <p:txBody>
          <a:bodyPr/>
          <a:lstStyle/>
          <a:p>
            <a:r>
              <a:rPr lang="en-US" dirty="0">
                <a:ea typeface="+mj-lt"/>
                <a:cs typeface="+mj-lt"/>
              </a:rPr>
              <a:t>Technical Assistance,  Application, and Evaluation</a:t>
            </a:r>
            <a:endParaRPr lang="en-US" dirty="0"/>
          </a:p>
        </p:txBody>
      </p:sp>
      <p:sp>
        <p:nvSpPr>
          <p:cNvPr id="3" name="Content Placeholder 2">
            <a:extLst>
              <a:ext uri="{FF2B5EF4-FFF2-40B4-BE49-F238E27FC236}">
                <a16:creationId xmlns:a16="http://schemas.microsoft.com/office/drawing/2014/main" id="{E3B0DBF5-9CE3-4237-E68C-FA6451ABDEE1}"/>
              </a:ext>
            </a:extLst>
          </p:cNvPr>
          <p:cNvSpPr>
            <a:spLocks noGrp="1"/>
          </p:cNvSpPr>
          <p:nvPr>
            <p:ph idx="1"/>
          </p:nvPr>
        </p:nvSpPr>
        <p:spPr>
          <a:xfrm>
            <a:off x="1880662" y="1964170"/>
            <a:ext cx="9431573" cy="4351338"/>
          </a:xfrm>
        </p:spPr>
        <p:txBody>
          <a:bodyPr vert="horz" lIns="91440" tIns="45720" rIns="91440" bIns="45720" rtlCol="0" anchor="t">
            <a:normAutofit fontScale="92500" lnSpcReduction="10000"/>
          </a:bodyPr>
          <a:lstStyle/>
          <a:p>
            <a:r>
              <a:rPr lang="en-US" b="1" dirty="0">
                <a:cs typeface="Calibri"/>
              </a:rPr>
              <a:t>Technical Assistance:</a:t>
            </a:r>
            <a:r>
              <a:rPr lang="en-US" dirty="0">
                <a:cs typeface="Calibri"/>
              </a:rPr>
              <a:t> Provide support application development and grant writing, reporting and bookkeeping, networking, marketing plans and communications, leadership development training for nonprofits, budget for outreach, and more</a:t>
            </a:r>
          </a:p>
          <a:p>
            <a:r>
              <a:rPr lang="en-US" b="1" dirty="0">
                <a:cs typeface="Calibri"/>
              </a:rPr>
              <a:t>Application processes: </a:t>
            </a:r>
            <a:r>
              <a:rPr lang="en-US" dirty="0">
                <a:cs typeface="Calibri"/>
              </a:rPr>
              <a:t>Provide options and let organization self-determine, have different scales of funding for varied organizations, clear and transparent scoring, have line-item budgets, simplified checklists, and more</a:t>
            </a:r>
          </a:p>
          <a:p>
            <a:r>
              <a:rPr lang="en-US" b="1" dirty="0">
                <a:cs typeface="Calibri"/>
              </a:rPr>
              <a:t>Evaluation and Reporting:</a:t>
            </a:r>
            <a:r>
              <a:rPr lang="en-US" dirty="0">
                <a:cs typeface="Calibri"/>
              </a:rPr>
              <a:t> Track immediate and long-term community benefits, track impacts by sectors, track cumulative impacts, track quality of community engagement and associated outcomes</a:t>
            </a:r>
          </a:p>
        </p:txBody>
      </p:sp>
    </p:spTree>
    <p:extLst>
      <p:ext uri="{BB962C8B-B14F-4D97-AF65-F5344CB8AC3E}">
        <p14:creationId xmlns:p14="http://schemas.microsoft.com/office/powerpoint/2010/main" val="2402979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DEBAB-4DC6-82A9-0409-D48668C3344D}"/>
              </a:ext>
            </a:extLst>
          </p:cNvPr>
          <p:cNvSpPr>
            <a:spLocks noGrp="1"/>
          </p:cNvSpPr>
          <p:nvPr>
            <p:ph type="title"/>
          </p:nvPr>
        </p:nvSpPr>
        <p:spPr>
          <a:xfrm>
            <a:off x="1713229" y="336370"/>
            <a:ext cx="10230041" cy="1009262"/>
          </a:xfrm>
        </p:spPr>
        <p:txBody>
          <a:bodyPr>
            <a:normAutofit/>
          </a:bodyPr>
          <a:lstStyle/>
          <a:p>
            <a:r>
              <a:rPr lang="en-US" sz="4000" dirty="0">
                <a:latin typeface="Calibri"/>
                <a:cs typeface="Calibri Light"/>
              </a:rPr>
              <a:t>TCTAC Programmatic Goals and Outcomes</a:t>
            </a:r>
            <a:r>
              <a:rPr lang="en-US" sz="4000" dirty="0">
                <a:cs typeface="Calibri Light"/>
              </a:rPr>
              <a:t> </a:t>
            </a:r>
            <a:endParaRPr lang="en-US" sz="4000" dirty="0"/>
          </a:p>
        </p:txBody>
      </p:sp>
      <p:sp>
        <p:nvSpPr>
          <p:cNvPr id="3" name="Content Placeholder 2">
            <a:extLst>
              <a:ext uri="{FF2B5EF4-FFF2-40B4-BE49-F238E27FC236}">
                <a16:creationId xmlns:a16="http://schemas.microsoft.com/office/drawing/2014/main" id="{810AF9FA-BA40-81B9-3CAC-8877D9364700}"/>
              </a:ext>
            </a:extLst>
          </p:cNvPr>
          <p:cNvSpPr>
            <a:spLocks noGrp="1"/>
          </p:cNvSpPr>
          <p:nvPr>
            <p:ph idx="1"/>
          </p:nvPr>
        </p:nvSpPr>
        <p:spPr>
          <a:xfrm>
            <a:off x="1910898" y="974965"/>
            <a:ext cx="10043915" cy="5659460"/>
          </a:xfrm>
        </p:spPr>
        <p:txBody>
          <a:bodyPr vert="horz" lIns="91440" tIns="45720" rIns="91440" bIns="45720" rtlCol="0" anchor="t">
            <a:normAutofit fontScale="70000" lnSpcReduction="20000"/>
          </a:bodyPr>
          <a:lstStyle/>
          <a:p>
            <a:endParaRPr lang="en-US" dirty="0">
              <a:cs typeface="Calibri"/>
            </a:endParaRPr>
          </a:p>
          <a:p>
            <a:r>
              <a:rPr lang="en-US" dirty="0">
                <a:cs typeface="Calibri"/>
              </a:rPr>
              <a:t>Work across multiple sectors in one area/community</a:t>
            </a:r>
            <a:endParaRPr lang="en-US" dirty="0"/>
          </a:p>
          <a:p>
            <a:r>
              <a:rPr lang="en-US" dirty="0">
                <a:ea typeface="+mn-lt"/>
                <a:cs typeface="+mn-lt"/>
              </a:rPr>
              <a:t>Be flexible on eligible entities and evaluate depth of connection to community*</a:t>
            </a:r>
            <a:endParaRPr lang="en-US" dirty="0">
              <a:cs typeface="Calibri"/>
            </a:endParaRPr>
          </a:p>
          <a:p>
            <a:r>
              <a:rPr lang="en-US" dirty="0">
                <a:cs typeface="Calibri"/>
              </a:rPr>
              <a:t>Government and community work together to </a:t>
            </a:r>
            <a:r>
              <a:rPr lang="en-US" dirty="0">
                <a:ea typeface="+mn-lt"/>
                <a:cs typeface="+mn-lt"/>
              </a:rPr>
              <a:t>co-collaborate and co-create solutions</a:t>
            </a:r>
          </a:p>
          <a:p>
            <a:r>
              <a:rPr lang="en-US" dirty="0">
                <a:cs typeface="Calibri"/>
              </a:rPr>
              <a:t>Prevent displacement </a:t>
            </a:r>
          </a:p>
          <a:p>
            <a:r>
              <a:rPr lang="en-US" dirty="0">
                <a:cs typeface="Calibri"/>
              </a:rPr>
              <a:t>Community engagement in all projects, including clean energy</a:t>
            </a:r>
          </a:p>
          <a:p>
            <a:r>
              <a:rPr lang="en-US" dirty="0">
                <a:cs typeface="Calibri"/>
              </a:rPr>
              <a:t>Wrap-around services and education included with infrastructure projects</a:t>
            </a:r>
          </a:p>
          <a:p>
            <a:r>
              <a:rPr lang="en-US" dirty="0">
                <a:cs typeface="Calibri"/>
              </a:rPr>
              <a:t>Connect workforce to all projects</a:t>
            </a:r>
          </a:p>
          <a:p>
            <a:r>
              <a:rPr lang="en-US" dirty="0">
                <a:cs typeface="Calibri"/>
              </a:rPr>
              <a:t>Multi-pronged approach centered on resilience, including:</a:t>
            </a:r>
          </a:p>
          <a:p>
            <a:pPr lvl="1"/>
            <a:r>
              <a:rPr lang="en-US" dirty="0">
                <a:cs typeface="Calibri"/>
              </a:rPr>
              <a:t>Housing preservation</a:t>
            </a:r>
          </a:p>
          <a:p>
            <a:pPr lvl="1"/>
            <a:r>
              <a:rPr lang="en-US" dirty="0">
                <a:cs typeface="Calibri"/>
              </a:rPr>
              <a:t>Clean air and water</a:t>
            </a:r>
          </a:p>
          <a:p>
            <a:pPr lvl="1"/>
            <a:r>
              <a:rPr lang="en-US" dirty="0">
                <a:cs typeface="Calibri"/>
              </a:rPr>
              <a:t>Green jobs </a:t>
            </a:r>
          </a:p>
          <a:p>
            <a:pPr lvl="1"/>
            <a:r>
              <a:rPr lang="en-US" dirty="0">
                <a:cs typeface="Calibri"/>
              </a:rPr>
              <a:t>Behavorial and physical health</a:t>
            </a:r>
          </a:p>
          <a:p>
            <a:pPr lvl="1"/>
            <a:r>
              <a:rPr lang="en-US" dirty="0">
                <a:cs typeface="Calibri"/>
              </a:rPr>
              <a:t>Short-term and long-term solutions</a:t>
            </a:r>
          </a:p>
          <a:p>
            <a:r>
              <a:rPr lang="en-US" dirty="0">
                <a:cs typeface="Calibri"/>
              </a:rPr>
              <a:t>Communities involved in all decisions and projects are community-designed</a:t>
            </a:r>
          </a:p>
          <a:p>
            <a:r>
              <a:rPr lang="en-US" dirty="0">
                <a:cs typeface="Calibri"/>
              </a:rPr>
              <a:t>Benefits are clear to the community</a:t>
            </a:r>
          </a:p>
          <a:p>
            <a:r>
              <a:rPr lang="en-US" dirty="0">
                <a:cs typeface="Calibri"/>
              </a:rPr>
              <a:t>Build community capacity, including project management and leadership development</a:t>
            </a:r>
          </a:p>
        </p:txBody>
      </p:sp>
    </p:spTree>
    <p:extLst>
      <p:ext uri="{BB962C8B-B14F-4D97-AF65-F5344CB8AC3E}">
        <p14:creationId xmlns:p14="http://schemas.microsoft.com/office/powerpoint/2010/main" val="539251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6282-4D22-98AF-4825-B290B1F20CD8}"/>
              </a:ext>
            </a:extLst>
          </p:cNvPr>
          <p:cNvSpPr>
            <a:spLocks noGrp="1"/>
          </p:cNvSpPr>
          <p:nvPr>
            <p:ph type="title"/>
          </p:nvPr>
        </p:nvSpPr>
        <p:spPr/>
        <p:txBody>
          <a:bodyPr>
            <a:normAutofit fontScale="90000"/>
          </a:bodyPr>
          <a:lstStyle/>
          <a:p>
            <a:r>
              <a:rPr lang="en-US" dirty="0">
                <a:latin typeface="Calibri"/>
                <a:ea typeface="+mj-lt"/>
                <a:cs typeface="+mj-lt"/>
              </a:rPr>
              <a:t>Strategies and Projects that provide most benefits to disadvantaged communities</a:t>
            </a:r>
            <a:endParaRPr lang="en-US" dirty="0">
              <a:latin typeface="Calibri"/>
            </a:endParaRPr>
          </a:p>
        </p:txBody>
      </p:sp>
      <p:sp>
        <p:nvSpPr>
          <p:cNvPr id="3" name="Content Placeholder 2">
            <a:extLst>
              <a:ext uri="{FF2B5EF4-FFF2-40B4-BE49-F238E27FC236}">
                <a16:creationId xmlns:a16="http://schemas.microsoft.com/office/drawing/2014/main" id="{A35F67D8-CEBA-DDA2-0998-B3321707AF84}"/>
              </a:ext>
            </a:extLst>
          </p:cNvPr>
          <p:cNvSpPr>
            <a:spLocks noGrp="1"/>
          </p:cNvSpPr>
          <p:nvPr>
            <p:ph idx="1"/>
          </p:nvPr>
        </p:nvSpPr>
        <p:spPr>
          <a:xfrm>
            <a:off x="1950982" y="2055663"/>
            <a:ext cx="9862893" cy="4595753"/>
          </a:xfrm>
        </p:spPr>
        <p:txBody>
          <a:bodyPr vert="horz" lIns="91440" tIns="45720" rIns="91440" bIns="45720" rtlCol="0" anchor="t">
            <a:normAutofit/>
          </a:bodyPr>
          <a:lstStyle/>
          <a:p>
            <a:r>
              <a:rPr lang="en-US" dirty="0">
                <a:cs typeface="Calibri"/>
              </a:rPr>
              <a:t>Integrate health outcomes and health access into all projects</a:t>
            </a:r>
          </a:p>
          <a:p>
            <a:r>
              <a:rPr lang="en-US" dirty="0">
                <a:cs typeface="Calibri"/>
              </a:rPr>
              <a:t>Projects that are connected to a resource and/or resilience hub</a:t>
            </a:r>
          </a:p>
          <a:p>
            <a:r>
              <a:rPr lang="en-US" dirty="0">
                <a:cs typeface="Calibri"/>
              </a:rPr>
              <a:t>Infrastructure projects that have programs connected to them</a:t>
            </a:r>
          </a:p>
          <a:p>
            <a:r>
              <a:rPr lang="en-US" dirty="0">
                <a:cs typeface="Calibri"/>
              </a:rPr>
              <a:t>Invest in people as infrastructure (social workers, health workers)</a:t>
            </a:r>
          </a:p>
          <a:p>
            <a:r>
              <a:rPr lang="en-US" dirty="0">
                <a:cs typeface="Calibri"/>
              </a:rPr>
              <a:t>Support the development of supportive networks </a:t>
            </a:r>
          </a:p>
          <a:p>
            <a:r>
              <a:rPr lang="en-US" dirty="0">
                <a:cs typeface="Calibri"/>
              </a:rPr>
              <a:t>Make sure there is an integrated one-stop-shop for all projects</a:t>
            </a:r>
          </a:p>
          <a:p>
            <a:endParaRPr lang="en-US" dirty="0">
              <a:cs typeface="Calibri"/>
            </a:endParaRPr>
          </a:p>
        </p:txBody>
      </p:sp>
    </p:spTree>
    <p:extLst>
      <p:ext uri="{BB962C8B-B14F-4D97-AF65-F5344CB8AC3E}">
        <p14:creationId xmlns:p14="http://schemas.microsoft.com/office/powerpoint/2010/main" val="3390877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A56D-5A56-69E3-6976-4A64D633C959}"/>
              </a:ext>
            </a:extLst>
          </p:cNvPr>
          <p:cNvSpPr>
            <a:spLocks noGrp="1"/>
          </p:cNvSpPr>
          <p:nvPr>
            <p:ph type="title"/>
          </p:nvPr>
        </p:nvSpPr>
        <p:spPr/>
        <p:txBody>
          <a:bodyPr>
            <a:normAutofit fontScale="90000"/>
          </a:bodyPr>
          <a:lstStyle/>
          <a:p>
            <a:r>
              <a:rPr lang="en-US" dirty="0">
                <a:latin typeface="Calibri"/>
                <a:cs typeface="Calibri"/>
              </a:rPr>
              <a:t>Strategies and Projects that provide most benefits to disadvantaged communities</a:t>
            </a:r>
            <a:endParaRPr lang="en-US" dirty="0"/>
          </a:p>
        </p:txBody>
      </p:sp>
      <p:sp>
        <p:nvSpPr>
          <p:cNvPr id="3" name="Content Placeholder 2">
            <a:extLst>
              <a:ext uri="{FF2B5EF4-FFF2-40B4-BE49-F238E27FC236}">
                <a16:creationId xmlns:a16="http://schemas.microsoft.com/office/drawing/2014/main" id="{8AFF0E53-0241-F341-65A1-F9D5B40D2AF6}"/>
              </a:ext>
            </a:extLst>
          </p:cNvPr>
          <p:cNvSpPr>
            <a:spLocks noGrp="1"/>
          </p:cNvSpPr>
          <p:nvPr>
            <p:ph idx="1"/>
          </p:nvPr>
        </p:nvSpPr>
        <p:spPr>
          <a:xfrm>
            <a:off x="2015154" y="1690688"/>
            <a:ext cx="9725219" cy="4757170"/>
          </a:xfrm>
        </p:spPr>
        <p:txBody>
          <a:bodyPr vert="horz" lIns="91440" tIns="45720" rIns="91440" bIns="45720" rtlCol="0" anchor="t">
            <a:normAutofit fontScale="92500" lnSpcReduction="10000"/>
          </a:bodyPr>
          <a:lstStyle/>
          <a:p>
            <a:r>
              <a:rPr lang="en-US" b="1" dirty="0">
                <a:ea typeface="+mn-lt"/>
                <a:cs typeface="+mn-lt"/>
              </a:rPr>
              <a:t>Climate resilience:</a:t>
            </a:r>
            <a:r>
              <a:rPr lang="en-US" dirty="0">
                <a:ea typeface="+mn-lt"/>
                <a:cs typeface="+mn-lt"/>
              </a:rPr>
              <a:t> Addressing tree canopy, decarbonized heating and cooling centers, upgrading/retrofitting buildings and housing, alert warning systems, clean energy and community power systems, and more</a:t>
            </a:r>
          </a:p>
          <a:p>
            <a:r>
              <a:rPr lang="en-US" b="1" dirty="0">
                <a:ea typeface="+mn-lt"/>
                <a:cs typeface="+mn-lt"/>
              </a:rPr>
              <a:t>Mitigating indoor and outdoor pollution: </a:t>
            </a:r>
            <a:r>
              <a:rPr lang="en-US" dirty="0">
                <a:ea typeface="+mn-lt"/>
                <a:cs typeface="+mn-lt"/>
              </a:rPr>
              <a:t>beauty salon certification and training, address causes that lead to pollution such as mold and artificial turf issues, replace gas appliances with electric, and more</a:t>
            </a:r>
            <a:endParaRPr lang="en-US" dirty="0"/>
          </a:p>
          <a:p>
            <a:r>
              <a:rPr lang="en-US" b="1" dirty="0">
                <a:cs typeface="Calibri"/>
              </a:rPr>
              <a:t>Workforce development: </a:t>
            </a:r>
            <a:r>
              <a:rPr lang="en-US" dirty="0">
                <a:cs typeface="Calibri"/>
              </a:rPr>
              <a:t>Address barriers, including bad credit, lack of access to personal identification or bank accounts, provide reentry support for formerly incarcerated, and provide wrap-around services and a focus on life skills development. </a:t>
            </a:r>
          </a:p>
          <a:p>
            <a:pPr lvl="1"/>
            <a:r>
              <a:rPr lang="en-US" dirty="0">
                <a:cs typeface="Calibri"/>
              </a:rPr>
              <a:t>Creating training programs related to:</a:t>
            </a:r>
          </a:p>
          <a:p>
            <a:pPr lvl="2"/>
            <a:r>
              <a:rPr lang="en-US" dirty="0">
                <a:cs typeface="Calibri"/>
              </a:rPr>
              <a:t>Reducing energy use at home </a:t>
            </a:r>
          </a:p>
          <a:p>
            <a:pPr lvl="2"/>
            <a:r>
              <a:rPr lang="en-US" dirty="0">
                <a:cs typeface="Calibri"/>
              </a:rPr>
              <a:t>Mitigating air and other pollution, and more</a:t>
            </a:r>
          </a:p>
          <a:p>
            <a:pPr lvl="2"/>
            <a:endParaRPr lang="en-US" b="1" dirty="0">
              <a:cs typeface="Calibri"/>
            </a:endParaRPr>
          </a:p>
          <a:p>
            <a:pPr lvl="1"/>
            <a:endParaRPr lang="en-US" b="1" dirty="0">
              <a:cs typeface="Calibri"/>
            </a:endParaRPr>
          </a:p>
          <a:p>
            <a:pPr lvl="1"/>
            <a:endParaRPr lang="en-US" b="1" dirty="0">
              <a:cs typeface="Calibri"/>
            </a:endParaRPr>
          </a:p>
        </p:txBody>
      </p:sp>
    </p:spTree>
    <p:extLst>
      <p:ext uri="{BB962C8B-B14F-4D97-AF65-F5344CB8AC3E}">
        <p14:creationId xmlns:p14="http://schemas.microsoft.com/office/powerpoint/2010/main" val="4033791952"/>
      </p:ext>
    </p:extLst>
  </p:cSld>
  <p:clrMapOvr>
    <a:masterClrMapping/>
  </p:clrMapOvr>
</p:sld>
</file>

<file path=ppt/theme/theme1.xml><?xml version="1.0" encoding="utf-8"?>
<a:theme xmlns:a="http://schemas.openxmlformats.org/drawingml/2006/main" name="Office Theme 2013 - 202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59EB4CD7EE384AB39422BD91A4CFAE" ma:contentTypeVersion="3" ma:contentTypeDescription="Create a new document." ma:contentTypeScope="" ma:versionID="5a3a9b350c97fca967ff9e26883fcfa1">
  <xsd:schema xmlns:xsd="http://www.w3.org/2001/XMLSchema" xmlns:xs="http://www.w3.org/2001/XMLSchema" xmlns:p="http://schemas.microsoft.com/office/2006/metadata/properties" xmlns:ns1="http://schemas.microsoft.com/sharepoint/v3" xmlns:ns2="e0a53102-03d3-49f5-8cd0-6caa8d65c386" targetNamespace="http://schemas.microsoft.com/office/2006/metadata/properties" ma:root="true" ma:fieldsID="e40641979797822294c30955ea1626cd" ns1:_="" ns2:_="">
    <xsd:import namespace="http://schemas.microsoft.com/sharepoint/v3"/>
    <xsd:import namespace="e0a53102-03d3-49f5-8cd0-6caa8d65c386"/>
    <xsd:element name="properties">
      <xsd:complexType>
        <xsd:sequence>
          <xsd:element name="documentManagement">
            <xsd:complexType>
              <xsd:all>
                <xsd:element ref="ns1:PublishingStartDate" minOccurs="0"/>
                <xsd:element ref="ns1:PublishingExpirationDate" minOccurs="0"/>
                <xsd:element ref="ns2:MigrationSource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0a53102-03d3-49f5-8cd0-6caa8d65c386" elementFormDefault="qualified">
    <xsd:import namespace="http://schemas.microsoft.com/office/2006/documentManagement/types"/>
    <xsd:import namespace="http://schemas.microsoft.com/office/infopath/2007/PartnerControls"/>
    <xsd:element name="MigrationSourceURL" ma:index="10" nillable="true" ma:displayName="MigrationSourceURL" ma:internalName="MigrationSourceURL">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MigrationSourceURL xmlns="e0a53102-03d3-49f5-8cd0-6caa8d65c386" xsi:nil="true"/>
  </documentManagement>
</p:properties>
</file>

<file path=customXml/itemProps1.xml><?xml version="1.0" encoding="utf-8"?>
<ds:datastoreItem xmlns:ds="http://schemas.openxmlformats.org/officeDocument/2006/customXml" ds:itemID="{772EF50F-88E6-4D62-A6A3-0E685C44EA25}"/>
</file>

<file path=customXml/itemProps2.xml><?xml version="1.0" encoding="utf-8"?>
<ds:datastoreItem xmlns:ds="http://schemas.openxmlformats.org/officeDocument/2006/customXml" ds:itemID="{834E4073-6680-454B-9FFE-1589C2A0DDC8}"/>
</file>

<file path=customXml/itemProps3.xml><?xml version="1.0" encoding="utf-8"?>
<ds:datastoreItem xmlns:ds="http://schemas.openxmlformats.org/officeDocument/2006/customXml" ds:itemID="{8F6A930E-16B4-4984-8491-8642D1486ADC}"/>
</file>

<file path=docProps/app.xml><?xml version="1.0" encoding="utf-8"?>
<Properties xmlns="http://schemas.openxmlformats.org/officeDocument/2006/extended-properties" xmlns:vt="http://schemas.openxmlformats.org/officeDocument/2006/docPropsVTypes">
  <TotalTime>0</TotalTime>
  <Words>1165</Words>
  <Application>Microsoft Office PowerPoint</Application>
  <PresentationFormat>Widescreen</PresentationFormat>
  <Paragraphs>145</Paragraphs>
  <Slides>15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EB Garamond</vt:lpstr>
      <vt:lpstr>Times New Roman</vt:lpstr>
      <vt:lpstr>Office Theme 2013 - 2022</vt:lpstr>
      <vt:lpstr>   The Environmental Justice  Thriving Communities Technical Assistance Centers Program  (TC TAC)  </vt:lpstr>
      <vt:lpstr>Clean Air Act Section 138 Overview  </vt:lpstr>
      <vt:lpstr>Clean Air Act Section 138  Overview</vt:lpstr>
      <vt:lpstr>Clean Air Act Section 138  Overview   All grantee proposals must be implemented within 5 years Eligibility limited to:  Community-based nonprofit organization Partnership of community-based nonprofit organizations Partnership between: Indian tribe, a local government, or an institution of higher education; and A community-based nonprofit organization </vt:lpstr>
      <vt:lpstr>PowerPoint Presentation</vt:lpstr>
      <vt:lpstr>Technical Assistance,  Application, and Evaluation</vt:lpstr>
      <vt:lpstr>TCTAC Programmatic Goals and Outcomes </vt:lpstr>
      <vt:lpstr>Strategies and Projects that provide most benefits to disadvantaged communities</vt:lpstr>
      <vt:lpstr>Strategies and Projects that provide most benefits to disadvantaged communities</vt:lpstr>
      <vt:lpstr>Facilitating engagement of disadvantaged communities in federal, state, and other public processes</vt:lpstr>
      <vt:lpstr>TCTAC Background</vt:lpstr>
      <vt:lpstr>TCTAC Service Examples  </vt:lpstr>
      <vt:lpstr>PowerPoint Presentation</vt:lpstr>
      <vt:lpstr>To inquire about technical assistance or to volunteer as a Region 3  service provider: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2024-07-26T18:18:33Z</dcterms:created>
  <dcterms:modified xsi:type="dcterms:W3CDTF">2024-07-26T18:18:53Z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0x0101007959EB4CD7EE384AB39422BD91A4CFAE</vt:lpwstr>
  </property>
  <property fmtid="{D5CDD505-2E9C-101B-9397-08002B2CF9AE}" pid="3" name="Order">
    <vt:r8>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